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56" r:id="rId4"/>
    <p:sldId id="268" r:id="rId6"/>
    <p:sldId id="257" r:id="rId7"/>
    <p:sldId id="258" r:id="rId8"/>
    <p:sldId id="259" r:id="rId9"/>
    <p:sldId id="260" r:id="rId10"/>
    <p:sldId id="261" r:id="rId11"/>
    <p:sldId id="262" r:id="rId12"/>
    <p:sldId id="269" r:id="rId13"/>
    <p:sldId id="263" r:id="rId14"/>
    <p:sldId id="264" r:id="rId15"/>
    <p:sldId id="265"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txBody>
          <a:bodyPr/>
          <a:p>
            <a:endParaRPr lang="en-US">
              <a:ln>
                <a:solidFill>
                  <a:sysClr val="windowText" lastClr="000000"/>
                </a:solidFill>
              </a:ln>
            </a:endParaRPr>
          </a:p>
        </p:txBody>
      </p:sp>
      <p:pic>
        <p:nvPicPr>
          <p:cNvPr id="4" name="Image 0" descr="C:\Users\kumar\Downloads\handwriting.jpghandwriting"/>
          <p:cNvPicPr>
            <a:picLocks noChangeAspect="1"/>
          </p:cNvPicPr>
          <p:nvPr/>
        </p:nvPicPr>
        <p:blipFill>
          <a:blip r:embed="rId1"/>
          <a:srcRect l="14266" r="14266"/>
          <a:stretch>
            <a:fillRect/>
          </a:stretch>
        </p:blipFill>
        <p:spPr>
          <a:xfrm>
            <a:off x="9263380" y="2543810"/>
            <a:ext cx="5357495" cy="5685790"/>
          </a:xfrm>
          <a:prstGeom prst="rect">
            <a:avLst/>
          </a:prstGeom>
        </p:spPr>
      </p:pic>
      <p:sp>
        <p:nvSpPr>
          <p:cNvPr id="5" name="Text 2"/>
          <p:cNvSpPr/>
          <p:nvPr/>
        </p:nvSpPr>
        <p:spPr>
          <a:xfrm>
            <a:off x="1341755" y="2379980"/>
            <a:ext cx="7378065" cy="2571115"/>
          </a:xfrm>
          <a:prstGeom prst="rect">
            <a:avLst/>
          </a:prstGeom>
          <a:noFill/>
        </p:spPr>
        <p:txBody>
          <a:bodyPr wrap="square" rtlCol="0" anchor="t"/>
          <a:lstStyle/>
          <a:p>
            <a:pPr marL="0" indent="0">
              <a:lnSpc>
                <a:spcPts val="7545"/>
              </a:lnSpc>
              <a:buNone/>
            </a:pPr>
            <a:r>
              <a:rPr lang="en-US" sz="6035" b="1" kern="0" spc="-181" dirty="0">
                <a:gradFill>
                  <a:gsLst>
                    <a:gs pos="0">
                      <a:srgbClr val="E30000"/>
                    </a:gs>
                    <a:gs pos="100000">
                      <a:srgbClr val="760303"/>
                    </a:gs>
                  </a:gsLst>
                  <a:lin scaled="0"/>
                </a:gradFill>
                <a:latin typeface="Georgia" panose="02040502050405020303" charset="0"/>
                <a:ea typeface="p22-mackinac-pro" pitchFamily="34" charset="-122"/>
                <a:cs typeface="Georgia" panose="02040502050405020303" charset="0"/>
              </a:rPr>
              <a:t>Handwritten Digit Recognition</a:t>
            </a:r>
            <a:endParaRPr lang="en-US" sz="6035" b="1" kern="0" spc="-181" dirty="0">
              <a:gradFill>
                <a:gsLst>
                  <a:gs pos="0">
                    <a:srgbClr val="E30000"/>
                  </a:gs>
                  <a:gs pos="100000">
                    <a:srgbClr val="760303"/>
                  </a:gs>
                </a:gsLst>
                <a:lin scaled="0"/>
              </a:gradFill>
              <a:latin typeface="Georgia" panose="02040502050405020303" charset="0"/>
              <a:ea typeface="p22-mackinac-pro" pitchFamily="34" charset="-122"/>
              <a:cs typeface="Georgia" panose="02040502050405020303" charset="0"/>
            </a:endParaRPr>
          </a:p>
        </p:txBody>
      </p:sp>
      <p:sp>
        <p:nvSpPr>
          <p:cNvPr id="6" name="Text 3"/>
          <p:cNvSpPr/>
          <p:nvPr/>
        </p:nvSpPr>
        <p:spPr>
          <a:xfrm>
            <a:off x="833199" y="4830247"/>
            <a:ext cx="7477601" cy="1777008"/>
          </a:xfrm>
          <a:prstGeom prst="rect">
            <a:avLst/>
          </a:prstGeom>
          <a:noFill/>
        </p:spPr>
        <p:txBody>
          <a:bodyPr wrap="square" rtlCol="0" anchor="t"/>
          <a:lstStyle/>
          <a:p>
            <a:pPr marL="0" indent="0">
              <a:lnSpc>
                <a:spcPts val="2800"/>
              </a:lnSpc>
              <a:buNone/>
            </a:pPr>
            <a:endParaRPr lang="en-US" sz="1750" dirty="0"/>
          </a:p>
        </p:txBody>
      </p:sp>
      <p:sp>
        <p:nvSpPr>
          <p:cNvPr id="9" name="Text Box 8"/>
          <p:cNvSpPr txBox="1"/>
          <p:nvPr/>
        </p:nvSpPr>
        <p:spPr>
          <a:xfrm>
            <a:off x="2588895" y="284480"/>
            <a:ext cx="9029700" cy="584200"/>
          </a:xfrm>
          <a:prstGeom prst="rect">
            <a:avLst/>
          </a:prstGeom>
          <a:noFill/>
        </p:spPr>
        <p:txBody>
          <a:bodyPr wrap="square" rtlCol="0">
            <a:noAutofit/>
          </a:bodyPr>
          <a:p>
            <a:r>
              <a:rPr lang="en-US" sz="2800" b="1" u="sng">
                <a:gradFill>
                  <a:gsLst>
                    <a:gs pos="0">
                      <a:srgbClr val="007BD3"/>
                    </a:gs>
                    <a:gs pos="100000">
                      <a:srgbClr val="034373"/>
                    </a:gs>
                  </a:gsLst>
                  <a:lin scaled="0"/>
                </a:gradFill>
              </a:rPr>
              <a:t>NATIONAL INSTITUTE OF TECHNOLOGY ANDHRA PRADESH</a:t>
            </a:r>
            <a:endParaRPr lang="en-US" sz="2800" b="1" u="sng">
              <a:gradFill>
                <a:gsLst>
                  <a:gs pos="0">
                    <a:srgbClr val="007BD3"/>
                  </a:gs>
                  <a:gs pos="100000">
                    <a:srgbClr val="034373"/>
                  </a:gs>
                </a:gsLst>
                <a:lin scaled="0"/>
              </a:gradFill>
            </a:endParaRPr>
          </a:p>
        </p:txBody>
      </p:sp>
      <p:pic>
        <p:nvPicPr>
          <p:cNvPr id="10" name="Picture 9" descr="nit andhra pradesh Logo"/>
          <p:cNvPicPr>
            <a:picLocks noChangeAspect="1"/>
          </p:cNvPicPr>
          <p:nvPr/>
        </p:nvPicPr>
        <p:blipFill>
          <a:blip r:embed="rId2"/>
          <a:stretch>
            <a:fillRect/>
          </a:stretch>
        </p:blipFill>
        <p:spPr>
          <a:xfrm>
            <a:off x="12351385" y="284480"/>
            <a:ext cx="1943100" cy="1828800"/>
          </a:xfrm>
          <a:prstGeom prst="rect">
            <a:avLst/>
          </a:prstGeom>
        </p:spPr>
      </p:pic>
      <p:sp>
        <p:nvSpPr>
          <p:cNvPr id="11" name="Text Box 10"/>
          <p:cNvSpPr txBox="1"/>
          <p:nvPr/>
        </p:nvSpPr>
        <p:spPr>
          <a:xfrm>
            <a:off x="4008120" y="851535"/>
            <a:ext cx="6292215" cy="702310"/>
          </a:xfrm>
          <a:prstGeom prst="rect">
            <a:avLst/>
          </a:prstGeom>
          <a:noFill/>
        </p:spPr>
        <p:txBody>
          <a:bodyPr wrap="square" rtlCol="0">
            <a:noAutofit/>
          </a:bodyPr>
          <a:p>
            <a:r>
              <a:rPr lang="en-US" sz="2000" u="sng">
                <a:gradFill>
                  <a:gsLst>
                    <a:gs pos="0">
                      <a:srgbClr val="7B32B2"/>
                    </a:gs>
                    <a:gs pos="100000">
                      <a:srgbClr val="401A5D"/>
                    </a:gs>
                  </a:gsLst>
                  <a:lin scaled="0"/>
                </a:gradFill>
              </a:rPr>
              <a:t>Department of Electrical and Electronics engineering</a:t>
            </a:r>
            <a:endParaRPr lang="en-US" sz="2000" u="sng">
              <a:gradFill>
                <a:gsLst>
                  <a:gs pos="0">
                    <a:srgbClr val="7B32B2"/>
                  </a:gs>
                  <a:gs pos="100000">
                    <a:srgbClr val="401A5D"/>
                  </a:gs>
                </a:gsLst>
                <a:lin scaled="0"/>
              </a:gradFill>
            </a:endParaRPr>
          </a:p>
        </p:txBody>
      </p:sp>
      <p:sp>
        <p:nvSpPr>
          <p:cNvPr id="12" name="Text Box 11"/>
          <p:cNvSpPr txBox="1"/>
          <p:nvPr/>
        </p:nvSpPr>
        <p:spPr>
          <a:xfrm>
            <a:off x="1359535" y="1776095"/>
            <a:ext cx="3484245" cy="398780"/>
          </a:xfrm>
          <a:prstGeom prst="rect">
            <a:avLst/>
          </a:prstGeom>
          <a:noFill/>
        </p:spPr>
        <p:txBody>
          <a:bodyPr wrap="square" rtlCol="0">
            <a:noAutofit/>
          </a:bodyPr>
          <a:p>
            <a:r>
              <a:rPr lang="en-US" sz="2800" b="1">
                <a:gradFill>
                  <a:gsLst>
                    <a:gs pos="0">
                      <a:srgbClr val="FBFB11"/>
                    </a:gs>
                    <a:gs pos="100000">
                      <a:srgbClr val="838309"/>
                    </a:gs>
                  </a:gsLst>
                  <a:lin scaled="0"/>
                </a:gradFill>
              </a:rPr>
              <a:t>A Minor project on</a:t>
            </a:r>
            <a:endParaRPr lang="en-US" sz="2800" b="1">
              <a:gradFill>
                <a:gsLst>
                  <a:gs pos="0">
                    <a:srgbClr val="FBFB11"/>
                  </a:gs>
                  <a:gs pos="100000">
                    <a:srgbClr val="838309"/>
                  </a:gs>
                </a:gsLst>
                <a:lin scaled="0"/>
              </a:gradFill>
            </a:endParaRPr>
          </a:p>
        </p:txBody>
      </p:sp>
      <p:sp>
        <p:nvSpPr>
          <p:cNvPr id="13" name="Text Box 12"/>
          <p:cNvSpPr txBox="1"/>
          <p:nvPr/>
        </p:nvSpPr>
        <p:spPr>
          <a:xfrm>
            <a:off x="1555750" y="4822825"/>
            <a:ext cx="4888865" cy="2228850"/>
          </a:xfrm>
          <a:prstGeom prst="rect">
            <a:avLst/>
          </a:prstGeom>
          <a:noFill/>
        </p:spPr>
        <p:txBody>
          <a:bodyPr wrap="square" rtlCol="0">
            <a:noAutofit/>
          </a:bodyPr>
          <a:p>
            <a:r>
              <a:rPr lang="en-US" sz="2800" b="1">
                <a:gradFill>
                  <a:gsLst>
                    <a:gs pos="0">
                      <a:srgbClr val="007BD3"/>
                    </a:gs>
                    <a:gs pos="100000">
                      <a:srgbClr val="034373"/>
                    </a:gs>
                  </a:gsLst>
                  <a:lin scaled="0"/>
                </a:gradFill>
              </a:rPr>
              <a:t>Name - Suraj Kumar </a:t>
            </a:r>
            <a:endParaRPr lang="en-US" sz="2800" b="1">
              <a:gradFill>
                <a:gsLst>
                  <a:gs pos="0">
                    <a:srgbClr val="007BD3"/>
                  </a:gs>
                  <a:gs pos="100000">
                    <a:srgbClr val="034373"/>
                  </a:gs>
                </a:gsLst>
                <a:lin scaled="0"/>
              </a:gradFill>
            </a:endParaRPr>
          </a:p>
          <a:p>
            <a:r>
              <a:rPr lang="en-US" sz="2800" b="1">
                <a:gradFill>
                  <a:gsLst>
                    <a:gs pos="0">
                      <a:srgbClr val="007BD3"/>
                    </a:gs>
                    <a:gs pos="100000">
                      <a:srgbClr val="034373"/>
                    </a:gs>
                  </a:gsLst>
                  <a:lin scaled="0"/>
                </a:gradFill>
              </a:rPr>
              <a:t>Roll No. - 521247</a:t>
            </a:r>
            <a:endParaRPr lang="en-US" sz="2800" b="1">
              <a:gradFill>
                <a:gsLst>
                  <a:gs pos="0">
                    <a:srgbClr val="007BD3"/>
                  </a:gs>
                  <a:gs pos="100000">
                    <a:srgbClr val="034373"/>
                  </a:gs>
                </a:gsLst>
                <a:lin scaled="0"/>
              </a:gradFill>
            </a:endParaRPr>
          </a:p>
          <a:p>
            <a:r>
              <a:rPr lang="en-US" sz="2800" b="1">
                <a:gradFill>
                  <a:gsLst>
                    <a:gs pos="0">
                      <a:srgbClr val="007BD3"/>
                    </a:gs>
                    <a:gs pos="100000">
                      <a:srgbClr val="034373"/>
                    </a:gs>
                  </a:gsLst>
                  <a:lin scaled="0"/>
                </a:gradFill>
              </a:rPr>
              <a:t>SEC - B</a:t>
            </a:r>
            <a:endParaRPr lang="en-US" sz="2800" b="1">
              <a:gradFill>
                <a:gsLst>
                  <a:gs pos="0">
                    <a:srgbClr val="007BD3"/>
                  </a:gs>
                  <a:gs pos="100000">
                    <a:srgbClr val="034373"/>
                  </a:gs>
                </a:gsLst>
                <a:lin scaled="0"/>
              </a:gradFill>
            </a:endParaRPr>
          </a:p>
          <a:p>
            <a:r>
              <a:rPr lang="en-US" sz="2800" b="1">
                <a:gradFill>
                  <a:gsLst>
                    <a:gs pos="0">
                      <a:srgbClr val="007BD3"/>
                    </a:gs>
                    <a:gs pos="100000">
                      <a:srgbClr val="034373"/>
                    </a:gs>
                  </a:gsLst>
                  <a:lin scaled="0"/>
                </a:gradFill>
              </a:rPr>
              <a:t>lll B.Tech EEE</a:t>
            </a:r>
            <a:endParaRPr lang="en-US" sz="2800" b="1">
              <a:gradFill>
                <a:gsLst>
                  <a:gs pos="0">
                    <a:srgbClr val="007BD3"/>
                  </a:gs>
                  <a:gs pos="100000">
                    <a:srgbClr val="034373"/>
                  </a:gs>
                </a:gsLst>
                <a:lin scaled="0"/>
              </a:gradFill>
            </a:endParaRPr>
          </a:p>
        </p:txBody>
      </p:sp>
      <p:cxnSp>
        <p:nvCxnSpPr>
          <p:cNvPr id="14" name="Straight Connector 13"/>
          <p:cNvCxnSpPr/>
          <p:nvPr/>
        </p:nvCxnSpPr>
        <p:spPr>
          <a:xfrm>
            <a:off x="897890" y="0"/>
            <a:ext cx="0" cy="822960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15" name="Rectangles 14"/>
          <p:cNvSpPr/>
          <p:nvPr/>
        </p:nvSpPr>
        <p:spPr>
          <a:xfrm>
            <a:off x="0" y="0"/>
            <a:ext cx="897890" cy="8229600"/>
          </a:xfrm>
          <a:prstGeom prst="rect">
            <a:avLst/>
          </a:prstGeom>
          <a:gradFill>
            <a:gsLst>
              <a:gs pos="0">
                <a:srgbClr val="7B32B2"/>
              </a:gs>
              <a:gs pos="100000">
                <a:srgbClr val="401A5D"/>
              </a:gs>
            </a:gsLst>
            <a:lin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20" y="565785"/>
            <a:ext cx="7804785" cy="1063625"/>
          </a:xfrm>
          <a:prstGeom prst="rect">
            <a:avLst/>
          </a:prstGeom>
          <a:noFill/>
        </p:spPr>
        <p:txBody>
          <a:bodyPr wrap="none" rtlCol="0" anchor="t"/>
          <a:lstStyle/>
          <a:p>
            <a:pPr marL="0" indent="0">
              <a:lnSpc>
                <a:spcPts val="5470"/>
              </a:lnSpc>
              <a:buNone/>
            </a:pPr>
            <a:r>
              <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Improving Model Performance</a:t>
            </a:r>
            <a:endPar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pic>
        <p:nvPicPr>
          <p:cNvPr id="6" name="Image 1" descr="preencoded.png"/>
          <p:cNvPicPr>
            <a:picLocks noChangeAspect="1"/>
          </p:cNvPicPr>
          <p:nvPr/>
        </p:nvPicPr>
        <p:blipFill>
          <a:blip r:embed="rId2"/>
          <a:stretch>
            <a:fillRect/>
          </a:stretch>
        </p:blipFill>
        <p:spPr>
          <a:xfrm>
            <a:off x="833199" y="1962388"/>
            <a:ext cx="1110972" cy="1777484"/>
          </a:xfrm>
          <a:prstGeom prst="rect">
            <a:avLst/>
          </a:prstGeom>
        </p:spPr>
      </p:pic>
      <p:sp>
        <p:nvSpPr>
          <p:cNvPr id="7" name="Text 3"/>
          <p:cNvSpPr/>
          <p:nvPr/>
        </p:nvSpPr>
        <p:spPr>
          <a:xfrm>
            <a:off x="2277428" y="2184559"/>
            <a:ext cx="3514844"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Optimize Hyperparameters</a:t>
            </a:r>
            <a:endParaRPr lang="en-US" sz="2800" dirty="0"/>
          </a:p>
        </p:txBody>
      </p:sp>
      <p:sp>
        <p:nvSpPr>
          <p:cNvPr id="8" name="Text 4"/>
          <p:cNvSpPr/>
          <p:nvPr/>
        </p:nvSpPr>
        <p:spPr>
          <a:xfrm>
            <a:off x="2277428" y="2664976"/>
            <a:ext cx="7862173"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Tune model hyperparameters like learning rate, batch size, and epochs to find the best configuration for improved accuracy.</a:t>
            </a:r>
            <a:endParaRPr lang="en-US" sz="2400" dirty="0">
              <a:latin typeface="Georgia" panose="02040502050405020303" charset="0"/>
              <a:cs typeface="Georgia" panose="02040502050405020303" charset="0"/>
            </a:endParaRPr>
          </a:p>
        </p:txBody>
      </p:sp>
      <p:pic>
        <p:nvPicPr>
          <p:cNvPr id="9" name="Image 2" descr="preencoded.png"/>
          <p:cNvPicPr>
            <a:picLocks noChangeAspect="1"/>
          </p:cNvPicPr>
          <p:nvPr/>
        </p:nvPicPr>
        <p:blipFill>
          <a:blip r:embed="rId3"/>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Augment the Dataset</a:t>
            </a:r>
            <a:endParaRPr lang="en-US" sz="2800" dirty="0"/>
          </a:p>
        </p:txBody>
      </p:sp>
      <p:sp>
        <p:nvSpPr>
          <p:cNvPr id="11" name="Text 6"/>
          <p:cNvSpPr/>
          <p:nvPr/>
        </p:nvSpPr>
        <p:spPr>
          <a:xfrm>
            <a:off x="2277428" y="4442460"/>
            <a:ext cx="7862173"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Apply data augmentation techniques like rotation, scaling, and flipping to increase the diversity of the training data.</a:t>
            </a:r>
            <a:endParaRPr lang="en-US" sz="2400" dirty="0">
              <a:latin typeface="Georgia" panose="02040502050405020303" charset="0"/>
              <a:cs typeface="Georgia" panose="02040502050405020303" charset="0"/>
            </a:endParaRPr>
          </a:p>
        </p:txBody>
      </p:sp>
      <p:pic>
        <p:nvPicPr>
          <p:cNvPr id="12" name="Image 3" descr="preencoded.png"/>
          <p:cNvPicPr>
            <a:picLocks noChangeAspect="1"/>
          </p:cNvPicPr>
          <p:nvPr/>
        </p:nvPicPr>
        <p:blipFill>
          <a:blip r:embed="rId4"/>
          <a:stretch>
            <a:fillRect/>
          </a:stretch>
        </p:blipFill>
        <p:spPr>
          <a:xfrm>
            <a:off x="833199" y="5517356"/>
            <a:ext cx="1110972" cy="1777484"/>
          </a:xfrm>
          <a:prstGeom prst="rect">
            <a:avLst/>
          </a:prstGeom>
        </p:spPr>
      </p:pic>
      <p:sp>
        <p:nvSpPr>
          <p:cNvPr id="13" name="Text 7"/>
          <p:cNvSpPr/>
          <p:nvPr/>
        </p:nvSpPr>
        <p:spPr>
          <a:xfrm>
            <a:off x="2277428" y="5739527"/>
            <a:ext cx="3802975"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Deeper Network Architecture</a:t>
            </a:r>
            <a:endParaRPr lang="en-US" sz="2800" dirty="0"/>
          </a:p>
        </p:txBody>
      </p:sp>
      <p:sp>
        <p:nvSpPr>
          <p:cNvPr id="14" name="Text 8"/>
          <p:cNvSpPr/>
          <p:nvPr/>
        </p:nvSpPr>
        <p:spPr>
          <a:xfrm>
            <a:off x="2277428" y="6219944"/>
            <a:ext cx="7862173"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Experiment with deeper neural network architectures to capture more complex features and patterns in the handwritten digit data.</a:t>
            </a:r>
            <a:endParaRPr lang="en-US" sz="2400" dirty="0">
              <a:latin typeface="Georgia" panose="02040502050405020303" charset="0"/>
              <a:cs typeface="Georgia" panose="020405020504050203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sp>
        <p:nvSpPr>
          <p:cNvPr id="4" name="Text 2"/>
          <p:cNvSpPr/>
          <p:nvPr/>
        </p:nvSpPr>
        <p:spPr>
          <a:xfrm>
            <a:off x="2037715" y="494665"/>
            <a:ext cx="10554335" cy="1690370"/>
          </a:xfrm>
          <a:prstGeom prst="rect">
            <a:avLst/>
          </a:prstGeom>
          <a:noFill/>
        </p:spPr>
        <p:txBody>
          <a:bodyPr wrap="square" rtlCol="0" anchor="t"/>
          <a:lstStyle/>
          <a:p>
            <a:pPr marL="0" indent="0">
              <a:lnSpc>
                <a:spcPts val="5470"/>
              </a:lnSpc>
              <a:buNone/>
            </a:pPr>
            <a:r>
              <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Deployment and Real-world Applications</a:t>
            </a:r>
            <a:endPar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pic>
        <p:nvPicPr>
          <p:cNvPr id="5" name="Image 0" descr="preencoded.png"/>
          <p:cNvPicPr>
            <a:picLocks noChangeAspect="1"/>
          </p:cNvPicPr>
          <p:nvPr/>
        </p:nvPicPr>
        <p:blipFill>
          <a:blip r:embed="rId1"/>
          <a:stretch>
            <a:fillRect/>
          </a:stretch>
        </p:blipFill>
        <p:spPr>
          <a:xfrm>
            <a:off x="2037993" y="2629376"/>
            <a:ext cx="555427" cy="555427"/>
          </a:xfrm>
          <a:prstGeom prst="rect">
            <a:avLst/>
          </a:prstGeom>
        </p:spPr>
      </p:pic>
      <p:sp>
        <p:nvSpPr>
          <p:cNvPr id="6" name="Text 3"/>
          <p:cNvSpPr/>
          <p:nvPr/>
        </p:nvSpPr>
        <p:spPr>
          <a:xfrm>
            <a:off x="2037993" y="3406973"/>
            <a:ext cx="2388632" cy="694373"/>
          </a:xfrm>
          <a:prstGeom prst="rect">
            <a:avLst/>
          </a:prstGeom>
          <a:noFill/>
        </p:spPr>
        <p:txBody>
          <a:bodyPr wrap="squar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Model Deployment</a:t>
            </a:r>
            <a:endParaRPr lang="en-US" sz="2800" dirty="0"/>
          </a:p>
        </p:txBody>
      </p:sp>
      <p:sp>
        <p:nvSpPr>
          <p:cNvPr id="7" name="Text 4"/>
          <p:cNvSpPr/>
          <p:nvPr/>
        </p:nvSpPr>
        <p:spPr>
          <a:xfrm>
            <a:off x="2037993" y="4234577"/>
            <a:ext cx="2388632" cy="3198614"/>
          </a:xfrm>
          <a:prstGeom prst="rect">
            <a:avLst/>
          </a:prstGeom>
          <a:noFill/>
        </p:spPr>
        <p:txBody>
          <a:bodyPr wrap="square" rtlCol="0" anchor="t"/>
          <a:lstStyle/>
          <a:p>
            <a:pPr marL="0" indent="0" algn="l">
              <a:lnSpc>
                <a:spcPts val="2800"/>
              </a:lnSpc>
              <a:buNone/>
            </a:pPr>
            <a:r>
              <a:rPr lang="en-US" sz="2000" dirty="0">
                <a:solidFill>
                  <a:srgbClr val="272525"/>
                </a:solidFill>
                <a:latin typeface="Georgia" panose="02040502050405020303" charset="0"/>
                <a:ea typeface="Eudoxus Sans" pitchFamily="34" charset="-122"/>
                <a:cs typeface="Georgia" panose="02040502050405020303" charset="0"/>
              </a:rPr>
              <a:t>Once the model is trained, it can be deployed to production environments, enabling real-time handwritten digit recognition in various applications.</a:t>
            </a:r>
            <a:endParaRPr lang="en-US" sz="2000" dirty="0">
              <a:latin typeface="Georgia" panose="02040502050405020303" charset="0"/>
              <a:cs typeface="Georgia" panose="02040502050405020303" charset="0"/>
            </a:endParaRPr>
          </a:p>
        </p:txBody>
      </p:sp>
      <p:pic>
        <p:nvPicPr>
          <p:cNvPr id="8" name="Image 1" descr="preencoded.png"/>
          <p:cNvPicPr>
            <a:picLocks noChangeAspect="1"/>
          </p:cNvPicPr>
          <p:nvPr/>
        </p:nvPicPr>
        <p:blipFill>
          <a:blip r:embed="rId2"/>
          <a:stretch>
            <a:fillRect/>
          </a:stretch>
        </p:blipFill>
        <p:spPr>
          <a:xfrm>
            <a:off x="4759881" y="2629376"/>
            <a:ext cx="555427" cy="555427"/>
          </a:xfrm>
          <a:prstGeom prst="rect">
            <a:avLst/>
          </a:prstGeom>
        </p:spPr>
      </p:pic>
      <p:sp>
        <p:nvSpPr>
          <p:cNvPr id="9" name="Text 5"/>
          <p:cNvSpPr/>
          <p:nvPr/>
        </p:nvSpPr>
        <p:spPr>
          <a:xfrm>
            <a:off x="4759881" y="3406973"/>
            <a:ext cx="2388632"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Mobile Apps</a:t>
            </a:r>
            <a:endParaRPr lang="en-US" sz="2800" dirty="0"/>
          </a:p>
        </p:txBody>
      </p:sp>
      <p:sp>
        <p:nvSpPr>
          <p:cNvPr id="10" name="Text 6"/>
          <p:cNvSpPr/>
          <p:nvPr/>
        </p:nvSpPr>
        <p:spPr>
          <a:xfrm>
            <a:off x="4759881" y="3887391"/>
            <a:ext cx="2388632" cy="2132409"/>
          </a:xfrm>
          <a:prstGeom prst="rect">
            <a:avLst/>
          </a:prstGeom>
          <a:noFill/>
        </p:spPr>
        <p:txBody>
          <a:bodyPr wrap="square" rtlCol="0" anchor="t"/>
          <a:lstStyle/>
          <a:p>
            <a:pPr marL="0" indent="0" algn="l">
              <a:lnSpc>
                <a:spcPts val="2800"/>
              </a:lnSpc>
              <a:buNone/>
            </a:pPr>
            <a:r>
              <a:rPr lang="en-US" sz="2000" dirty="0">
                <a:solidFill>
                  <a:srgbClr val="272525"/>
                </a:solidFill>
                <a:latin typeface="Georgia" panose="02040502050405020303" charset="0"/>
                <a:ea typeface="Eudoxus Sans" pitchFamily="34" charset="-122"/>
                <a:cs typeface="Georgia" panose="02040502050405020303" charset="0"/>
              </a:rPr>
              <a:t>The model can be integrated into mobile apps, allowing users to input handwritten digits and get instant recognition results.</a:t>
            </a:r>
            <a:endParaRPr lang="en-US" sz="2000" dirty="0">
              <a:latin typeface="Georgia" panose="02040502050405020303" charset="0"/>
              <a:cs typeface="Georgia" panose="02040502050405020303" charset="0"/>
            </a:endParaRPr>
          </a:p>
        </p:txBody>
      </p:sp>
      <p:pic>
        <p:nvPicPr>
          <p:cNvPr id="11" name="Image 2" descr="preencoded.png"/>
          <p:cNvPicPr>
            <a:picLocks noChangeAspect="1"/>
          </p:cNvPicPr>
          <p:nvPr/>
        </p:nvPicPr>
        <p:blipFill>
          <a:blip r:embed="rId3"/>
          <a:stretch>
            <a:fillRect/>
          </a:stretch>
        </p:blipFill>
        <p:spPr>
          <a:xfrm>
            <a:off x="7481768" y="2629376"/>
            <a:ext cx="555427" cy="555427"/>
          </a:xfrm>
          <a:prstGeom prst="rect">
            <a:avLst/>
          </a:prstGeom>
        </p:spPr>
      </p:pic>
      <p:sp>
        <p:nvSpPr>
          <p:cNvPr id="12" name="Text 7"/>
          <p:cNvSpPr/>
          <p:nvPr/>
        </p:nvSpPr>
        <p:spPr>
          <a:xfrm>
            <a:off x="7481768" y="3406973"/>
            <a:ext cx="2388632" cy="694373"/>
          </a:xfrm>
          <a:prstGeom prst="rect">
            <a:avLst/>
          </a:prstGeom>
          <a:noFill/>
        </p:spPr>
        <p:txBody>
          <a:bodyPr wrap="squar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Document Processing</a:t>
            </a:r>
            <a:endParaRPr lang="en-US" sz="2800" dirty="0"/>
          </a:p>
        </p:txBody>
      </p:sp>
      <p:sp>
        <p:nvSpPr>
          <p:cNvPr id="13" name="Text 8"/>
          <p:cNvSpPr/>
          <p:nvPr/>
        </p:nvSpPr>
        <p:spPr>
          <a:xfrm>
            <a:off x="7481768" y="4234577"/>
            <a:ext cx="2388632" cy="2132409"/>
          </a:xfrm>
          <a:prstGeom prst="rect">
            <a:avLst/>
          </a:prstGeom>
          <a:noFill/>
        </p:spPr>
        <p:txBody>
          <a:bodyPr wrap="square" rtlCol="0" anchor="t"/>
          <a:lstStyle/>
          <a:p>
            <a:pPr marL="0" indent="0" algn="l">
              <a:lnSpc>
                <a:spcPts val="2800"/>
              </a:lnSpc>
              <a:buNone/>
            </a:pPr>
            <a:r>
              <a:rPr lang="en-US" sz="2000" dirty="0">
                <a:solidFill>
                  <a:srgbClr val="272525"/>
                </a:solidFill>
                <a:latin typeface="Georgia" panose="02040502050405020303" charset="0"/>
                <a:ea typeface="Eudoxus Sans" pitchFamily="34" charset="-122"/>
                <a:cs typeface="Georgia" panose="02040502050405020303" charset="0"/>
              </a:rPr>
              <a:t>Handwritten digit recognition can be used in document processing, such as automated data entry and form filling.</a:t>
            </a:r>
            <a:endParaRPr lang="en-US" sz="2000" dirty="0">
              <a:latin typeface="Georgia" panose="02040502050405020303" charset="0"/>
              <a:cs typeface="Georgia" panose="02040502050405020303" charset="0"/>
            </a:endParaRPr>
          </a:p>
        </p:txBody>
      </p:sp>
      <p:pic>
        <p:nvPicPr>
          <p:cNvPr id="14" name="Image 3" descr="preencoded.png"/>
          <p:cNvPicPr>
            <a:picLocks noChangeAspect="1"/>
          </p:cNvPicPr>
          <p:nvPr/>
        </p:nvPicPr>
        <p:blipFill>
          <a:blip r:embed="rId4"/>
          <a:stretch>
            <a:fillRect/>
          </a:stretch>
        </p:blipFill>
        <p:spPr>
          <a:xfrm>
            <a:off x="10203656" y="2629376"/>
            <a:ext cx="555427" cy="555427"/>
          </a:xfrm>
          <a:prstGeom prst="rect">
            <a:avLst/>
          </a:prstGeom>
        </p:spPr>
      </p:pic>
      <p:sp>
        <p:nvSpPr>
          <p:cNvPr id="15" name="Text 9"/>
          <p:cNvSpPr/>
          <p:nvPr/>
        </p:nvSpPr>
        <p:spPr>
          <a:xfrm>
            <a:off x="10203656" y="3406973"/>
            <a:ext cx="2388751"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Financial Services</a:t>
            </a:r>
            <a:endParaRPr lang="en-US" sz="2800" dirty="0"/>
          </a:p>
        </p:txBody>
      </p:sp>
      <p:sp>
        <p:nvSpPr>
          <p:cNvPr id="16" name="Text 10"/>
          <p:cNvSpPr/>
          <p:nvPr/>
        </p:nvSpPr>
        <p:spPr>
          <a:xfrm>
            <a:off x="10203656" y="3887391"/>
            <a:ext cx="2388751" cy="2843213"/>
          </a:xfrm>
          <a:prstGeom prst="rect">
            <a:avLst/>
          </a:prstGeom>
          <a:noFill/>
        </p:spPr>
        <p:txBody>
          <a:bodyPr wrap="square" rtlCol="0" anchor="t"/>
          <a:lstStyle/>
          <a:p>
            <a:pPr marL="0" indent="0" algn="l">
              <a:lnSpc>
                <a:spcPts val="2800"/>
              </a:lnSpc>
              <a:buNone/>
            </a:pPr>
            <a:r>
              <a:rPr lang="en-US" sz="2000" dirty="0">
                <a:solidFill>
                  <a:srgbClr val="272525"/>
                </a:solidFill>
                <a:latin typeface="Georgia" panose="02040502050405020303" charset="0"/>
                <a:ea typeface="Eudoxus Sans" pitchFamily="34" charset="-122"/>
                <a:cs typeface="Georgia" panose="02040502050405020303" charset="0"/>
              </a:rPr>
              <a:t>Banks and financial institutions can utilize this technology for processing checks, invoices, and other financial documents with handwritten digits.</a:t>
            </a:r>
            <a:endParaRPr lang="en-US" sz="2000" dirty="0">
              <a:latin typeface="Georgia" panose="02040502050405020303" charset="0"/>
              <a:cs typeface="Georgia" panose="02040502050405020303"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17145" y="0"/>
            <a:ext cx="14630400" cy="8231148"/>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0" y="0"/>
            <a:ext cx="14630400" cy="2096135"/>
          </a:xfrm>
          <a:prstGeom prst="rect">
            <a:avLst/>
          </a:prstGeom>
        </p:spPr>
      </p:pic>
      <p:sp>
        <p:nvSpPr>
          <p:cNvPr id="5" name="Text 2"/>
          <p:cNvSpPr/>
          <p:nvPr/>
        </p:nvSpPr>
        <p:spPr>
          <a:xfrm>
            <a:off x="2879725" y="2562225"/>
            <a:ext cx="6705600" cy="869315"/>
          </a:xfrm>
          <a:prstGeom prst="rect">
            <a:avLst/>
          </a:prstGeom>
          <a:noFill/>
        </p:spPr>
        <p:txBody>
          <a:bodyPr wrap="none" rtlCol="0" anchor="t"/>
          <a:lstStyle/>
          <a:p>
            <a:pPr marL="0" indent="0">
              <a:lnSpc>
                <a:spcPts val="4595"/>
              </a:lnSpc>
              <a:buNone/>
            </a:pPr>
            <a:r>
              <a:rPr lang="en-US" sz="4400" b="1" u="sng" kern="0" spc="-110"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Conclusion and Key Takeaways</a:t>
            </a:r>
            <a:endParaRPr lang="en-US" sz="4400" b="1" u="sng" kern="0" spc="-110"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6" name="Text 3"/>
          <p:cNvSpPr/>
          <p:nvPr/>
        </p:nvSpPr>
        <p:spPr>
          <a:xfrm>
            <a:off x="1653540" y="3569970"/>
            <a:ext cx="11927205" cy="1337310"/>
          </a:xfrm>
          <a:prstGeom prst="rect">
            <a:avLst/>
          </a:prstGeom>
          <a:noFill/>
        </p:spPr>
        <p:txBody>
          <a:bodyPr wrap="square" rtlCol="0" anchor="t"/>
          <a:lstStyle/>
          <a:p>
            <a:pPr marL="0" indent="0">
              <a:lnSpc>
                <a:spcPts val="2355"/>
              </a:lnSpc>
              <a:buNone/>
            </a:pPr>
            <a:r>
              <a:rPr lang="en-US" sz="1600" dirty="0">
                <a:solidFill>
                  <a:srgbClr val="272525"/>
                </a:solidFill>
                <a:latin typeface="Georgia" panose="02040502050405020303" charset="0"/>
                <a:ea typeface="Eudoxus Sans" pitchFamily="34" charset="-122"/>
                <a:cs typeface="Georgia" panose="02040502050405020303" charset="0"/>
              </a:rPr>
              <a:t>In conclusion, the handwritten digit recognition project using the MNIST dataset has demonstrated the power of deep learning techniques in tackling complex pattern recognition tasks. By building a robust neural network architecture and carefully preprocessing the data, we have achieved high accuracy in classifying handwritten digits.</a:t>
            </a:r>
            <a:endParaRPr lang="en-US" sz="1600" dirty="0">
              <a:latin typeface="Georgia" panose="02040502050405020303" charset="0"/>
              <a:cs typeface="Georgia" panose="02040502050405020303" charset="0"/>
            </a:endParaRPr>
          </a:p>
        </p:txBody>
      </p:sp>
      <p:sp>
        <p:nvSpPr>
          <p:cNvPr id="7" name="Text 4"/>
          <p:cNvSpPr/>
          <p:nvPr/>
        </p:nvSpPr>
        <p:spPr>
          <a:xfrm>
            <a:off x="1645285" y="4940935"/>
            <a:ext cx="11722100" cy="1195705"/>
          </a:xfrm>
          <a:prstGeom prst="rect">
            <a:avLst/>
          </a:prstGeom>
          <a:noFill/>
        </p:spPr>
        <p:txBody>
          <a:bodyPr wrap="square" rtlCol="0" anchor="t"/>
          <a:lstStyle/>
          <a:p>
            <a:pPr marL="0" indent="0">
              <a:lnSpc>
                <a:spcPts val="2355"/>
              </a:lnSpc>
              <a:buNone/>
            </a:pPr>
            <a:r>
              <a:rPr lang="en-US" sz="1600" dirty="0">
                <a:solidFill>
                  <a:srgbClr val="272525"/>
                </a:solidFill>
                <a:latin typeface="Georgia" panose="02040502050405020303" charset="0"/>
                <a:ea typeface="Eudoxus Sans" pitchFamily="34" charset="-122"/>
                <a:cs typeface="Georgia" panose="02040502050405020303" charset="0"/>
              </a:rPr>
              <a:t>The key takeaways from this project include the importance of data normalization, the flexibility and scalability of neural networks, and the value of evaluating model performance using metrics like accuracy and confusion matrices. The visual representations of predicted versus actual labels provide valuable insights into the model's strengths and areas for improvement.</a:t>
            </a:r>
            <a:endParaRPr lang="en-US" sz="1600" dirty="0">
              <a:latin typeface="Georgia" panose="02040502050405020303" charset="0"/>
              <a:cs typeface="Georgia" panose="02040502050405020303" charset="0"/>
            </a:endParaRPr>
          </a:p>
        </p:txBody>
      </p:sp>
      <p:sp>
        <p:nvSpPr>
          <p:cNvPr id="8" name="Text 5"/>
          <p:cNvSpPr/>
          <p:nvPr/>
        </p:nvSpPr>
        <p:spPr>
          <a:xfrm>
            <a:off x="1652905" y="6170930"/>
            <a:ext cx="11848465" cy="1546860"/>
          </a:xfrm>
          <a:prstGeom prst="rect">
            <a:avLst/>
          </a:prstGeom>
          <a:noFill/>
        </p:spPr>
        <p:txBody>
          <a:bodyPr wrap="square" rtlCol="0" anchor="t"/>
          <a:lstStyle/>
          <a:p>
            <a:pPr marL="0" indent="0">
              <a:lnSpc>
                <a:spcPts val="2355"/>
              </a:lnSpc>
              <a:buNone/>
            </a:pPr>
            <a:r>
              <a:rPr lang="en-US" sz="1600" dirty="0">
                <a:solidFill>
                  <a:srgbClr val="272525"/>
                </a:solidFill>
                <a:latin typeface="Georgia" panose="02040502050405020303" charset="0"/>
                <a:ea typeface="Eudoxus Sans" pitchFamily="34" charset="-122"/>
                <a:cs typeface="Georgia" panose="02040502050405020303" charset="0"/>
              </a:rPr>
              <a:t>Looking ahead, this project lays the foundation for exploring more advanced techniques, such as transfer learning or ensemble methods, to further enhance the model's performance. Additionally, the deployment of this model in real-world applications, such as document digitization or mobile banking, presents exciting opportunities to make a tangible impact.</a:t>
            </a:r>
            <a:endParaRPr lang="en-US" sz="1600" dirty="0">
              <a:latin typeface="Georgia" panose="02040502050405020303" charset="0"/>
              <a:cs typeface="Georgia" panose="02040502050405020303" charset="0"/>
            </a:endParaRPr>
          </a:p>
        </p:txBody>
      </p:sp>
      <p:pic>
        <p:nvPicPr>
          <p:cNvPr id="10" name="Picture 9" descr="9_download"/>
          <p:cNvPicPr>
            <a:picLocks noChangeAspect="1"/>
          </p:cNvPicPr>
          <p:nvPr/>
        </p:nvPicPr>
        <p:blipFill>
          <a:blip r:embed="rId2"/>
          <a:stretch>
            <a:fillRect/>
          </a:stretch>
        </p:blipFill>
        <p:spPr>
          <a:xfrm>
            <a:off x="0" y="0"/>
            <a:ext cx="14629765" cy="2096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9151620" y="1687830"/>
            <a:ext cx="5486400" cy="6541770"/>
          </a:xfrm>
          <a:prstGeom prst="rect">
            <a:avLst/>
          </a:prstGeom>
        </p:spPr>
      </p:pic>
      <p:sp>
        <p:nvSpPr>
          <p:cNvPr id="5" name="Text 2"/>
          <p:cNvSpPr/>
          <p:nvPr/>
        </p:nvSpPr>
        <p:spPr>
          <a:xfrm>
            <a:off x="429260" y="378460"/>
            <a:ext cx="13693775" cy="1986915"/>
          </a:xfrm>
          <a:prstGeom prst="rect">
            <a:avLst/>
          </a:prstGeom>
          <a:noFill/>
        </p:spPr>
        <p:txBody>
          <a:bodyPr wrap="square" rtlCol="0" anchor="t"/>
          <a:lstStyle/>
          <a:p>
            <a:pPr marL="0" indent="0">
              <a:lnSpc>
                <a:spcPts val="7545"/>
              </a:lnSpc>
              <a:buNone/>
            </a:pPr>
            <a:r>
              <a:rPr lang="en-US" sz="4800" b="1" u="sng" kern="0" spc="-181" dirty="0">
                <a:gradFill>
                  <a:gsLst>
                    <a:gs pos="0">
                      <a:srgbClr val="007BD3"/>
                    </a:gs>
                    <a:gs pos="100000">
                      <a:srgbClr val="034373"/>
                    </a:gs>
                  </a:gsLst>
                  <a:lin scaled="0"/>
                </a:gradFill>
                <a:latin typeface="Comic Sans MS" panose="030F0702030302020204" charset="0"/>
                <a:ea typeface="p22-mackinac-pro" pitchFamily="34" charset="-122"/>
                <a:cs typeface="Comic Sans MS" panose="030F0702030302020204" charset="0"/>
              </a:rPr>
              <a:t>Introduction to Handwritten Digit Recognition</a:t>
            </a:r>
            <a:endParaRPr lang="en-US" sz="4800" b="1" u="sng" kern="0" spc="-181" dirty="0">
              <a:gradFill>
                <a:gsLst>
                  <a:gs pos="0">
                    <a:srgbClr val="007BD3"/>
                  </a:gs>
                  <a:gs pos="100000">
                    <a:srgbClr val="034373"/>
                  </a:gs>
                </a:gsLst>
                <a:lin scaled="0"/>
              </a:gradFill>
              <a:latin typeface="Comic Sans MS" panose="030F0702030302020204" charset="0"/>
              <a:ea typeface="p22-mackinac-pro" pitchFamily="34" charset="-122"/>
              <a:cs typeface="Comic Sans MS" panose="030F0702030302020204" charset="0"/>
            </a:endParaRPr>
          </a:p>
        </p:txBody>
      </p:sp>
      <p:sp>
        <p:nvSpPr>
          <p:cNvPr id="6" name="Text 3"/>
          <p:cNvSpPr/>
          <p:nvPr/>
        </p:nvSpPr>
        <p:spPr>
          <a:xfrm>
            <a:off x="833120" y="1687830"/>
            <a:ext cx="7530465" cy="3681095"/>
          </a:xfrm>
          <a:prstGeom prst="rect">
            <a:avLst/>
          </a:prstGeom>
          <a:noFill/>
        </p:spPr>
        <p:txBody>
          <a:bodyPr wrap="square" rtlCol="0" anchor="t"/>
          <a:lstStyle/>
          <a:p>
            <a:pPr marL="0" indent="0">
              <a:lnSpc>
                <a:spcPct val="100000"/>
              </a:lnSpc>
              <a:buNone/>
            </a:pPr>
            <a:r>
              <a:rPr lang="en-US" sz="2800" b="1" dirty="0">
                <a:solidFill>
                  <a:srgbClr val="272525"/>
                </a:solidFill>
                <a:latin typeface="Corbel Light" panose="020B0303020204020204" charset="0"/>
                <a:ea typeface="Eudoxus Sans" pitchFamily="34" charset="-122"/>
                <a:cs typeface="Corbel Light" panose="020B0303020204020204" charset="0"/>
              </a:rPr>
              <a:t>Explored the fascinating field of handwritten digit recognition using the renowned MNIST dataset. And learnt how machine learning models can accurately identify the numeric digits 0-9 from handwritten samples, enabling powerful applications in data entry, document processing, and more.</a:t>
            </a:r>
            <a:endParaRPr lang="en-US" sz="2800" b="1" dirty="0">
              <a:latin typeface="Corbel Light" panose="020B0303020204020204" charset="0"/>
              <a:cs typeface="Corbel Light" panose="020B0303020204020204" charset="0"/>
            </a:endParaRPr>
          </a:p>
        </p:txBody>
      </p:sp>
      <p:pic>
        <p:nvPicPr>
          <p:cNvPr id="7" name="Picture 6" descr="2_number"/>
          <p:cNvPicPr>
            <a:picLocks noChangeAspect="1"/>
          </p:cNvPicPr>
          <p:nvPr/>
        </p:nvPicPr>
        <p:blipFill>
          <a:blip r:embed="rId2"/>
          <a:stretch>
            <a:fillRect/>
          </a:stretch>
        </p:blipFill>
        <p:spPr>
          <a:xfrm>
            <a:off x="2151380" y="5521325"/>
            <a:ext cx="5688330" cy="22707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sp>
        <p:nvSpPr>
          <p:cNvPr id="5" name="Text 2"/>
          <p:cNvSpPr/>
          <p:nvPr/>
        </p:nvSpPr>
        <p:spPr>
          <a:xfrm>
            <a:off x="833120" y="629920"/>
            <a:ext cx="8070850" cy="1548130"/>
          </a:xfrm>
          <a:prstGeom prst="rect">
            <a:avLst/>
          </a:prstGeom>
          <a:noFill/>
        </p:spPr>
        <p:txBody>
          <a:bodyPr wrap="none" rtlCol="0" anchor="t"/>
          <a:lstStyle/>
          <a:p>
            <a:pPr marL="0" indent="0">
              <a:lnSpc>
                <a:spcPts val="5470"/>
              </a:lnSpc>
              <a:buNone/>
            </a:pPr>
            <a:r>
              <a:rPr lang="en-US" sz="4375"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Overview of the MNIST Dataset</a:t>
            </a:r>
            <a:endParaRPr lang="en-US" sz="4375"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6" name="Shape 3"/>
          <p:cNvSpPr/>
          <p:nvPr/>
        </p:nvSpPr>
        <p:spPr>
          <a:xfrm>
            <a:off x="833120" y="2228850"/>
            <a:ext cx="4542155" cy="2644140"/>
          </a:xfrm>
          <a:prstGeom prst="roundRect">
            <a:avLst>
              <a:gd name="adj" fmla="val 4234"/>
            </a:avLst>
          </a:prstGeom>
          <a:solidFill>
            <a:srgbClr val="E0D7F4"/>
          </a:solidFill>
          <a:ln w="7620">
            <a:solidFill>
              <a:srgbClr val="C6BDDA"/>
            </a:solidFill>
            <a:prstDash val="solid"/>
          </a:ln>
        </p:spPr>
      </p:sp>
      <p:sp>
        <p:nvSpPr>
          <p:cNvPr id="7" name="Text 4"/>
          <p:cNvSpPr/>
          <p:nvPr/>
        </p:nvSpPr>
        <p:spPr>
          <a:xfrm>
            <a:off x="1062990" y="2440305"/>
            <a:ext cx="2777490" cy="648335"/>
          </a:xfrm>
          <a:prstGeom prst="rect">
            <a:avLst/>
          </a:prstGeom>
          <a:noFill/>
        </p:spPr>
        <p:txBody>
          <a:bodyPr wrap="none" rtlCol="0" anchor="t"/>
          <a:lstStyle/>
          <a:p>
            <a:pPr marL="0" indent="0">
              <a:lnSpc>
                <a:spcPts val="2735"/>
              </a:lnSpc>
              <a:buNone/>
            </a:pPr>
            <a:r>
              <a:rPr lang="en-US" sz="2185" b="1" kern="0" spc="-66" dirty="0">
                <a:solidFill>
                  <a:srgbClr val="272525"/>
                </a:solidFill>
                <a:latin typeface="p22-mackinac-pro" pitchFamily="34" charset="0"/>
                <a:ea typeface="p22-mackinac-pro" pitchFamily="34" charset="-122"/>
                <a:cs typeface="p22-mackinac-pro" pitchFamily="34" charset="-120"/>
              </a:rPr>
              <a:t>Handwritten Digits</a:t>
            </a:r>
            <a:endParaRPr lang="en-US" sz="2185" dirty="0"/>
          </a:p>
        </p:txBody>
      </p:sp>
      <p:sp>
        <p:nvSpPr>
          <p:cNvPr id="8" name="Text 5"/>
          <p:cNvSpPr/>
          <p:nvPr/>
        </p:nvSpPr>
        <p:spPr>
          <a:xfrm>
            <a:off x="1062990" y="3014345"/>
            <a:ext cx="4082415" cy="1984375"/>
          </a:xfrm>
          <a:prstGeom prst="rect">
            <a:avLst/>
          </a:prstGeom>
          <a:noFill/>
        </p:spPr>
        <p:txBody>
          <a:bodyPr wrap="square" rtlCol="0" anchor="t"/>
          <a:lstStyle/>
          <a:p>
            <a:pPr marL="0" indent="0">
              <a:lnSpc>
                <a:spcPts val="2800"/>
              </a:lnSpc>
              <a:buNone/>
            </a:pPr>
            <a:r>
              <a:rPr lang="en-US" sz="1750" dirty="0">
                <a:solidFill>
                  <a:srgbClr val="272525"/>
                </a:solidFill>
                <a:latin typeface="Georgia" panose="02040502050405020303" charset="0"/>
                <a:ea typeface="Eudoxus Sans" pitchFamily="34" charset="-122"/>
                <a:cs typeface="Georgia" panose="02040502050405020303" charset="0"/>
              </a:rPr>
              <a:t>The MNIST dataset contains 70,000 images of handwritten digits from (0 to 9) , providing a benchmark for image classification tasks.</a:t>
            </a:r>
            <a:endParaRPr lang="en-US" sz="1750" dirty="0">
              <a:latin typeface="Georgia" panose="02040502050405020303" charset="0"/>
              <a:cs typeface="Georgia" panose="02040502050405020303" charset="0"/>
            </a:endParaRPr>
          </a:p>
        </p:txBody>
      </p:sp>
      <p:sp>
        <p:nvSpPr>
          <p:cNvPr id="9" name="Shape 6"/>
          <p:cNvSpPr/>
          <p:nvPr/>
        </p:nvSpPr>
        <p:spPr>
          <a:xfrm>
            <a:off x="5597525" y="2244090"/>
            <a:ext cx="4542155" cy="2628900"/>
          </a:xfrm>
          <a:prstGeom prst="roundRect">
            <a:avLst>
              <a:gd name="adj" fmla="val 4234"/>
            </a:avLst>
          </a:prstGeom>
          <a:solidFill>
            <a:srgbClr val="E0D7F4"/>
          </a:solidFill>
          <a:ln w="7620">
            <a:solidFill>
              <a:srgbClr val="C6BDDA"/>
            </a:solidFill>
            <a:prstDash val="solid"/>
          </a:ln>
        </p:spPr>
      </p:sp>
      <p:sp>
        <p:nvSpPr>
          <p:cNvPr id="10" name="Text 7"/>
          <p:cNvSpPr/>
          <p:nvPr/>
        </p:nvSpPr>
        <p:spPr>
          <a:xfrm>
            <a:off x="5827395" y="2395855"/>
            <a:ext cx="2777490" cy="604520"/>
          </a:xfrm>
          <a:prstGeom prst="rect">
            <a:avLst/>
          </a:prstGeom>
          <a:noFill/>
        </p:spPr>
        <p:txBody>
          <a:bodyPr wrap="none" rtlCol="0" anchor="t"/>
          <a:lstStyle/>
          <a:p>
            <a:pPr marL="0" indent="0">
              <a:lnSpc>
                <a:spcPts val="2735"/>
              </a:lnSpc>
              <a:buNone/>
            </a:pPr>
            <a:r>
              <a:rPr lang="en-US" sz="2185" b="1" kern="0" spc="-66" dirty="0">
                <a:solidFill>
                  <a:srgbClr val="272525"/>
                </a:solidFill>
                <a:latin typeface="p22-mackinac-pro" pitchFamily="34" charset="0"/>
                <a:ea typeface="p22-mackinac-pro" pitchFamily="34" charset="-122"/>
                <a:cs typeface="p22-mackinac-pro" pitchFamily="34" charset="-120"/>
              </a:rPr>
              <a:t>Diverse Data</a:t>
            </a:r>
            <a:endParaRPr lang="en-US" sz="2185" dirty="0"/>
          </a:p>
        </p:txBody>
      </p:sp>
      <p:sp>
        <p:nvSpPr>
          <p:cNvPr id="11" name="Text 8"/>
          <p:cNvSpPr/>
          <p:nvPr/>
        </p:nvSpPr>
        <p:spPr>
          <a:xfrm>
            <a:off x="5827395" y="3014345"/>
            <a:ext cx="4082415" cy="1859280"/>
          </a:xfrm>
          <a:prstGeom prst="rect">
            <a:avLst/>
          </a:prstGeom>
          <a:noFill/>
        </p:spPr>
        <p:txBody>
          <a:bodyPr wrap="square" rtlCol="0" anchor="t"/>
          <a:lstStyle/>
          <a:p>
            <a:pPr marL="0" indent="0">
              <a:lnSpc>
                <a:spcPts val="2800"/>
              </a:lnSpc>
              <a:buNone/>
            </a:pPr>
            <a:r>
              <a:rPr lang="en-US" sz="1750" dirty="0">
                <a:solidFill>
                  <a:srgbClr val="272525"/>
                </a:solidFill>
                <a:latin typeface="Georgia" panose="02040502050405020303" charset="0"/>
                <a:ea typeface="Eudoxus Sans" pitchFamily="34" charset="-122"/>
                <a:cs typeface="Georgia" panose="02040502050405020303" charset="0"/>
              </a:rPr>
              <a:t>The dataset includes a wide variety of handwriting styles, making it a challenging and realistic test case for machine learning models.</a:t>
            </a:r>
            <a:endParaRPr lang="en-US" sz="1750" dirty="0">
              <a:latin typeface="Georgia" panose="02040502050405020303" charset="0"/>
              <a:cs typeface="Georgia" panose="02040502050405020303" charset="0"/>
            </a:endParaRPr>
          </a:p>
        </p:txBody>
      </p:sp>
      <p:sp>
        <p:nvSpPr>
          <p:cNvPr id="12" name="Shape 9"/>
          <p:cNvSpPr/>
          <p:nvPr/>
        </p:nvSpPr>
        <p:spPr>
          <a:xfrm>
            <a:off x="833199" y="5095042"/>
            <a:ext cx="9306401" cy="1650802"/>
          </a:xfrm>
          <a:prstGeom prst="roundRect">
            <a:avLst>
              <a:gd name="adj" fmla="val 6057"/>
            </a:avLst>
          </a:prstGeom>
          <a:solidFill>
            <a:srgbClr val="E0D7F4"/>
          </a:solidFill>
          <a:ln w="7620">
            <a:solidFill>
              <a:srgbClr val="C6BDDA"/>
            </a:solidFill>
            <a:prstDash val="solid"/>
          </a:ln>
        </p:spPr>
      </p:sp>
      <p:sp>
        <p:nvSpPr>
          <p:cNvPr id="13" name="Text 10"/>
          <p:cNvSpPr/>
          <p:nvPr/>
        </p:nvSpPr>
        <p:spPr>
          <a:xfrm>
            <a:off x="1062990" y="5324832"/>
            <a:ext cx="2777490"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p22-mackinac-pro" pitchFamily="34" charset="0"/>
                <a:ea typeface="p22-mackinac-pro" pitchFamily="34" charset="-122"/>
                <a:cs typeface="p22-mackinac-pro" pitchFamily="34" charset="-120"/>
              </a:rPr>
              <a:t>Structured Format</a:t>
            </a:r>
            <a:endParaRPr lang="en-US" sz="2185" dirty="0"/>
          </a:p>
        </p:txBody>
      </p:sp>
      <p:sp>
        <p:nvSpPr>
          <p:cNvPr id="14" name="Text 11"/>
          <p:cNvSpPr/>
          <p:nvPr/>
        </p:nvSpPr>
        <p:spPr>
          <a:xfrm>
            <a:off x="1062990" y="5805249"/>
            <a:ext cx="8846820" cy="710803"/>
          </a:xfrm>
          <a:prstGeom prst="rect">
            <a:avLst/>
          </a:prstGeom>
          <a:noFill/>
        </p:spPr>
        <p:txBody>
          <a:bodyPr wrap="square" rtlCol="0" anchor="t"/>
          <a:lstStyle/>
          <a:p>
            <a:pPr marL="0" indent="0">
              <a:lnSpc>
                <a:spcPts val="2800"/>
              </a:lnSpc>
              <a:buNone/>
            </a:pPr>
            <a:r>
              <a:rPr lang="en-US" sz="1750" dirty="0">
                <a:solidFill>
                  <a:srgbClr val="272525"/>
                </a:solidFill>
                <a:latin typeface="Georgia" panose="02040502050405020303" charset="0"/>
                <a:ea typeface="Eudoxus Sans" pitchFamily="34" charset="-122"/>
                <a:cs typeface="Georgia" panose="02040502050405020303" charset="0"/>
              </a:rPr>
              <a:t>The images are grayscale, 28x28 pixels in size, and stored in a well-organized, easy-to-use format.</a:t>
            </a:r>
            <a:endParaRPr lang="en-US" sz="1750" dirty="0">
              <a:latin typeface="Georgia" panose="02040502050405020303" charset="0"/>
              <a:cs typeface="Georgia" panose="02040502050405020303" charset="0"/>
            </a:endParaRPr>
          </a:p>
        </p:txBody>
      </p:sp>
      <p:pic>
        <p:nvPicPr>
          <p:cNvPr id="16" name="Image 0" descr="preencoded.png"/>
          <p:cNvPicPr>
            <a:picLocks noChangeAspect="1"/>
          </p:cNvPicPr>
          <p:nvPr/>
        </p:nvPicPr>
        <p:blipFill>
          <a:blip r:embed="rId1"/>
          <a:stretch>
            <a:fillRect/>
          </a:stretch>
        </p:blipFill>
        <p:spPr>
          <a:xfrm>
            <a:off x="10972800" y="0"/>
            <a:ext cx="3657600" cy="8229600"/>
          </a:xfrm>
          <a:prstGeom prst="rect">
            <a:avLst/>
          </a:prstGeom>
        </p:spPr>
      </p:pic>
      <p:pic>
        <p:nvPicPr>
          <p:cNvPr id="4" name="Picture 3" descr="Example-images-from-the-MNIST-dataset"/>
          <p:cNvPicPr>
            <a:picLocks noChangeAspect="1"/>
          </p:cNvPicPr>
          <p:nvPr/>
        </p:nvPicPr>
        <p:blipFill>
          <a:blip r:embed="rId2"/>
          <a:srcRect t="5498"/>
          <a:stretch>
            <a:fillRect/>
          </a:stretch>
        </p:blipFill>
        <p:spPr>
          <a:xfrm>
            <a:off x="10959465" y="0"/>
            <a:ext cx="3670935" cy="82302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729853"/>
            <a:ext cx="7477601" cy="1388745"/>
          </a:xfrm>
          <a:prstGeom prst="rect">
            <a:avLst/>
          </a:prstGeom>
          <a:noFill/>
        </p:spPr>
        <p:txBody>
          <a:bodyPr wrap="square" rtlCol="0" anchor="t"/>
          <a:lstStyle/>
          <a:p>
            <a:pPr marL="0" indent="0">
              <a:lnSpc>
                <a:spcPts val="5470"/>
              </a:lnSpc>
              <a:buNone/>
            </a:pPr>
            <a:r>
              <a:rPr lang="en-US" sz="4375"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Data Preprocessing: Normalization</a:t>
            </a:r>
            <a:endParaRPr lang="en-US" sz="4375"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6" name="Text 3"/>
          <p:cNvSpPr/>
          <p:nvPr/>
        </p:nvSpPr>
        <p:spPr>
          <a:xfrm>
            <a:off x="6319520" y="2451735"/>
            <a:ext cx="7477760" cy="5348605"/>
          </a:xfrm>
          <a:prstGeom prst="rect">
            <a:avLst/>
          </a:prstGeom>
          <a:noFill/>
        </p:spPr>
        <p:txBody>
          <a:bodyPr wrap="square" rtlCol="0" anchor="t"/>
          <a:lstStyle/>
          <a:p>
            <a:pPr marL="0" indent="0">
              <a:lnSpc>
                <a:spcPts val="2800"/>
              </a:lnSpc>
              <a:buNone/>
            </a:pPr>
            <a:r>
              <a:rPr lang="en-US" sz="1750" dirty="0">
                <a:solidFill>
                  <a:srgbClr val="272525"/>
                </a:solidFill>
                <a:latin typeface="Georgia" panose="02040502050405020303" charset="0"/>
                <a:ea typeface="Eudoxus Sans" pitchFamily="34" charset="-122"/>
                <a:cs typeface="Georgia" panose="02040502050405020303" charset="0"/>
              </a:rPr>
              <a:t>To prepare the MNIST dataset for training, we first need to normalize the pixel values. This is done by dividing each pixel value by 255, effectively scaling the pixel intensities to the range [0, 1].</a:t>
            </a:r>
            <a:endParaRPr lang="en-US" sz="1750" dirty="0">
              <a:latin typeface="Georgia" panose="02040502050405020303" charset="0"/>
              <a:cs typeface="Georgia" panose="02040502050405020303" charset="0"/>
            </a:endParaRPr>
          </a:p>
        </p:txBody>
      </p:sp>
      <p:sp>
        <p:nvSpPr>
          <p:cNvPr id="7" name="Text 4"/>
          <p:cNvSpPr/>
          <p:nvPr/>
        </p:nvSpPr>
        <p:spPr>
          <a:xfrm>
            <a:off x="6675001" y="3767971"/>
            <a:ext cx="7122200" cy="1066205"/>
          </a:xfrm>
          <a:prstGeom prst="rect">
            <a:avLst/>
          </a:prstGeom>
          <a:noFill/>
        </p:spPr>
        <p:txBody>
          <a:bodyPr wrap="square" rtlCol="0" anchor="t"/>
          <a:lstStyle/>
          <a:p>
            <a:pPr marL="0" indent="0" algn="l">
              <a:lnSpc>
                <a:spcPts val="2800"/>
              </a:lnSpc>
              <a:buSzPct val="100000"/>
              <a:buFont typeface="+mj-lt"/>
              <a:buNone/>
            </a:pPr>
            <a:r>
              <a:rPr lang="en-US" sz="1750" b="1" dirty="0">
                <a:solidFill>
                  <a:srgbClr val="272525"/>
                </a:solidFill>
                <a:latin typeface="Georgia" panose="02040502050405020303" charset="0"/>
                <a:ea typeface="Eudoxus Sans" pitchFamily="34" charset="-122"/>
                <a:cs typeface="Georgia" panose="02040502050405020303" charset="0"/>
              </a:rPr>
              <a:t>Rescale Pixel Values:</a:t>
            </a:r>
            <a:r>
              <a:rPr lang="en-US" sz="1750" dirty="0">
                <a:solidFill>
                  <a:srgbClr val="272525"/>
                </a:solidFill>
                <a:latin typeface="Georgia" panose="02040502050405020303" charset="0"/>
                <a:ea typeface="Eudoxus Sans" pitchFamily="34" charset="-122"/>
                <a:cs typeface="Georgia" panose="02040502050405020303" charset="0"/>
              </a:rPr>
              <a:t> The raw MNIST dataset contains pixel values ranging from 0 to 255. We rescale these values to the range [0, 1] by dividing each pixel by 255.</a:t>
            </a:r>
            <a:endParaRPr lang="en-US" sz="1750" dirty="0">
              <a:latin typeface="Georgia" panose="02040502050405020303" charset="0"/>
              <a:cs typeface="Georgia" panose="02040502050405020303" charset="0"/>
            </a:endParaRPr>
          </a:p>
        </p:txBody>
      </p:sp>
      <p:sp>
        <p:nvSpPr>
          <p:cNvPr id="8" name="Text 5"/>
          <p:cNvSpPr/>
          <p:nvPr/>
        </p:nvSpPr>
        <p:spPr>
          <a:xfrm>
            <a:off x="6675001" y="4922996"/>
            <a:ext cx="7122200" cy="1066205"/>
          </a:xfrm>
          <a:prstGeom prst="rect">
            <a:avLst/>
          </a:prstGeom>
          <a:noFill/>
        </p:spPr>
        <p:txBody>
          <a:bodyPr wrap="square" rtlCol="0" anchor="t"/>
          <a:lstStyle/>
          <a:p>
            <a:pPr marL="342900" indent="-342900" algn="l">
              <a:lnSpc>
                <a:spcPts val="2800"/>
              </a:lnSpc>
              <a:buSzPct val="100000"/>
              <a:buFont typeface="+mj-lt"/>
              <a:buAutoNum type="arabicPeriod" startAt="2"/>
            </a:pPr>
            <a:r>
              <a:rPr lang="en-US" sz="1750" dirty="0">
                <a:solidFill>
                  <a:srgbClr val="272525"/>
                </a:solidFill>
                <a:latin typeface="Georgia" panose="02040502050405020303" charset="0"/>
                <a:ea typeface="Eudoxus Sans" pitchFamily="34" charset="-122"/>
                <a:cs typeface="Georgia" panose="02040502050405020303" charset="0"/>
              </a:rPr>
              <a:t>Normalize Pixel Intensities: Normalizing the pixel values helps the neural network learn more effectively, as it reduces the dynamic range of the input features.</a:t>
            </a:r>
            <a:endParaRPr lang="en-US" sz="1750" dirty="0">
              <a:latin typeface="Georgia" panose="02040502050405020303" charset="0"/>
              <a:cs typeface="Georgia" panose="02040502050405020303" charset="0"/>
            </a:endParaRPr>
          </a:p>
        </p:txBody>
      </p:sp>
      <p:sp>
        <p:nvSpPr>
          <p:cNvPr id="9" name="Text 6"/>
          <p:cNvSpPr/>
          <p:nvPr/>
        </p:nvSpPr>
        <p:spPr>
          <a:xfrm>
            <a:off x="6675001" y="6078022"/>
            <a:ext cx="7122200" cy="1421606"/>
          </a:xfrm>
          <a:prstGeom prst="rect">
            <a:avLst/>
          </a:prstGeom>
          <a:noFill/>
        </p:spPr>
        <p:txBody>
          <a:bodyPr wrap="square" rtlCol="0" anchor="t"/>
          <a:lstStyle/>
          <a:p>
            <a:pPr marL="342900" indent="-342900" algn="l">
              <a:lnSpc>
                <a:spcPts val="2800"/>
              </a:lnSpc>
              <a:buSzPct val="100000"/>
              <a:buFont typeface="+mj-lt"/>
              <a:buAutoNum type="arabicPeriod" startAt="3"/>
            </a:pPr>
            <a:r>
              <a:rPr lang="en-US" sz="1750" dirty="0">
                <a:solidFill>
                  <a:srgbClr val="272525"/>
                </a:solidFill>
                <a:latin typeface="Georgia" panose="02040502050405020303" charset="0"/>
                <a:ea typeface="Eudoxus Sans" pitchFamily="34" charset="-122"/>
                <a:cs typeface="Georgia" panose="02040502050405020303" charset="0"/>
              </a:rPr>
              <a:t>Improve Model Convergence: Normalization is a common preprocessing step that can improve the model's ability to converge during training, leading to better performance on the handwritten digit recognition task.</a:t>
            </a:r>
            <a:endParaRPr lang="en-US" sz="1750" dirty="0">
              <a:latin typeface="Georgia" panose="02040502050405020303" charset="0"/>
              <a:cs typeface="Georgia" panose="02040502050405020303" charset="0"/>
            </a:endParaRPr>
          </a:p>
        </p:txBody>
      </p:sp>
      <p:pic>
        <p:nvPicPr>
          <p:cNvPr id="10" name="Picture 9" descr="2101_neuralnetwork_card"/>
          <p:cNvPicPr>
            <a:picLocks noChangeAspect="1"/>
          </p:cNvPicPr>
          <p:nvPr/>
        </p:nvPicPr>
        <p:blipFill>
          <a:blip r:embed="rId2"/>
          <a:stretch>
            <a:fillRect/>
          </a:stretch>
        </p:blipFill>
        <p:spPr>
          <a:xfrm>
            <a:off x="0" y="0"/>
            <a:ext cx="5478145"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20" y="1168400"/>
            <a:ext cx="7477760" cy="1927860"/>
          </a:xfrm>
          <a:prstGeom prst="rect">
            <a:avLst/>
          </a:prstGeom>
          <a:noFill/>
        </p:spPr>
        <p:txBody>
          <a:bodyPr wrap="square" rtlCol="0" anchor="t"/>
          <a:lstStyle/>
          <a:p>
            <a:pPr marL="0" indent="0">
              <a:lnSpc>
                <a:spcPts val="5470"/>
              </a:lnSpc>
              <a:buNone/>
            </a:pPr>
            <a:r>
              <a:rPr lang="en-US" sz="54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Neural Network Architecture</a:t>
            </a:r>
            <a:endParaRPr lang="en-US" sz="54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6" name="Text 3"/>
          <p:cNvSpPr/>
          <p:nvPr/>
        </p:nvSpPr>
        <p:spPr>
          <a:xfrm>
            <a:off x="833120" y="3095625"/>
            <a:ext cx="7477760" cy="1879600"/>
          </a:xfrm>
          <a:prstGeom prst="rect">
            <a:avLst/>
          </a:prstGeom>
          <a:noFill/>
        </p:spPr>
        <p:txBody>
          <a:bodyPr wrap="square" rtlCol="0" anchor="t"/>
          <a:lstStyle/>
          <a:p>
            <a:pPr marL="0" indent="0">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The neural network model for our handwritten digit recognition task consists of a deep, multilayer architecture. The input layer takes in the 28x28 pixel grayscale images, followed by several convolutional and pooling layers to extract high-level features.</a:t>
            </a:r>
            <a:endParaRPr lang="en-US" sz="2400" dirty="0">
              <a:latin typeface="Georgia" panose="02040502050405020303" charset="0"/>
              <a:cs typeface="Georgia" panose="02040502050405020303" charset="0"/>
            </a:endParaRPr>
          </a:p>
        </p:txBody>
      </p:sp>
      <p:sp>
        <p:nvSpPr>
          <p:cNvPr id="7" name="Text 4"/>
          <p:cNvSpPr/>
          <p:nvPr/>
        </p:nvSpPr>
        <p:spPr>
          <a:xfrm>
            <a:off x="833120" y="5295900"/>
            <a:ext cx="7477760" cy="2097405"/>
          </a:xfrm>
          <a:prstGeom prst="rect">
            <a:avLst/>
          </a:prstGeom>
          <a:noFill/>
        </p:spPr>
        <p:txBody>
          <a:bodyPr wrap="square" rtlCol="0" anchor="t"/>
          <a:lstStyle/>
          <a:p>
            <a:pPr marL="0" indent="0">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These are then fed into dense, fully-connected layers that learn complex representations and classify the digits. Regularization techniques like dropout are employed to prevent overfitting and ensure robust performance on new, unseen data.</a:t>
            </a:r>
            <a:endParaRPr lang="en-US" sz="2400" dirty="0">
              <a:latin typeface="Georgia" panose="02040502050405020303" charset="0"/>
              <a:cs typeface="Georgia" panose="02040502050405020303" charset="0"/>
            </a:endParaRPr>
          </a:p>
        </p:txBody>
      </p:sp>
      <p:pic>
        <p:nvPicPr>
          <p:cNvPr id="8" name="Picture 7" descr="What is an Artificial Neural Networks"/>
          <p:cNvPicPr>
            <a:picLocks noChangeAspect="1"/>
          </p:cNvPicPr>
          <p:nvPr/>
        </p:nvPicPr>
        <p:blipFill>
          <a:blip r:embed="rId2"/>
          <a:stretch>
            <a:fillRect/>
          </a:stretch>
        </p:blipFill>
        <p:spPr>
          <a:xfrm>
            <a:off x="9100820" y="0"/>
            <a:ext cx="55372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pic>
        <p:nvPicPr>
          <p:cNvPr id="4" name="Image 0" descr="preencoded.png"/>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20" y="640715"/>
            <a:ext cx="8923655" cy="979170"/>
          </a:xfrm>
          <a:prstGeom prst="rect">
            <a:avLst/>
          </a:prstGeom>
          <a:noFill/>
        </p:spPr>
        <p:txBody>
          <a:bodyPr wrap="none" rtlCol="0" anchor="t"/>
          <a:lstStyle/>
          <a:p>
            <a:pPr marL="0" indent="0">
              <a:lnSpc>
                <a:spcPts val="5470"/>
              </a:lnSpc>
              <a:buNone/>
            </a:pPr>
            <a:r>
              <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Model Compilation and Training</a:t>
            </a:r>
            <a:endParaRPr lang="en-US" sz="4800" b="1" u="sng" kern="0" spc="-131"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6" name="Shape 3"/>
          <p:cNvSpPr/>
          <p:nvPr/>
        </p:nvSpPr>
        <p:spPr>
          <a:xfrm>
            <a:off x="4801910" y="1953101"/>
            <a:ext cx="44410" cy="5351026"/>
          </a:xfrm>
          <a:prstGeom prst="roundRect">
            <a:avLst>
              <a:gd name="adj" fmla="val 225151"/>
            </a:avLst>
          </a:prstGeom>
          <a:solidFill>
            <a:srgbClr val="C6BDDA"/>
          </a:solidFill>
        </p:spPr>
      </p:sp>
      <p:sp>
        <p:nvSpPr>
          <p:cNvPr id="7" name="Shape 4"/>
          <p:cNvSpPr/>
          <p:nvPr/>
        </p:nvSpPr>
        <p:spPr>
          <a:xfrm>
            <a:off x="5074027" y="2354401"/>
            <a:ext cx="777597" cy="44410"/>
          </a:xfrm>
          <a:prstGeom prst="roundRect">
            <a:avLst>
              <a:gd name="adj" fmla="val 225151"/>
            </a:avLst>
          </a:prstGeom>
          <a:solidFill>
            <a:srgbClr val="C6BDDA"/>
          </a:solidFill>
        </p:spPr>
      </p:sp>
      <p:sp>
        <p:nvSpPr>
          <p:cNvPr id="8" name="Shape 5"/>
          <p:cNvSpPr/>
          <p:nvPr/>
        </p:nvSpPr>
        <p:spPr>
          <a:xfrm>
            <a:off x="4574084" y="2126694"/>
            <a:ext cx="499943" cy="499943"/>
          </a:xfrm>
          <a:prstGeom prst="roundRect">
            <a:avLst>
              <a:gd name="adj" fmla="val 20000"/>
            </a:avLst>
          </a:prstGeom>
          <a:solidFill>
            <a:srgbClr val="E0D7F4"/>
          </a:solidFill>
          <a:ln w="7620">
            <a:solidFill>
              <a:srgbClr val="C6BDDA"/>
            </a:solidFill>
            <a:prstDash val="solid"/>
          </a:ln>
        </p:spPr>
      </p:sp>
      <p:sp>
        <p:nvSpPr>
          <p:cNvPr id="9" name="Text 6"/>
          <p:cNvSpPr/>
          <p:nvPr/>
        </p:nvSpPr>
        <p:spPr>
          <a:xfrm>
            <a:off x="4761369" y="2168366"/>
            <a:ext cx="125373" cy="416481"/>
          </a:xfrm>
          <a:prstGeom prst="rect">
            <a:avLst/>
          </a:prstGeom>
          <a:noFill/>
        </p:spPr>
        <p:txBody>
          <a:bodyPr wrap="none" rtlCol="0" anchor="t"/>
          <a:lstStyle/>
          <a:p>
            <a:pPr marL="0" indent="0" algn="ctr">
              <a:lnSpc>
                <a:spcPts val="3280"/>
              </a:lnSpc>
              <a:buNone/>
            </a:pPr>
            <a:r>
              <a:rPr lang="en-US" sz="2625" b="1" kern="0" spc="-79"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10" name="Text 7"/>
          <p:cNvSpPr/>
          <p:nvPr/>
        </p:nvSpPr>
        <p:spPr>
          <a:xfrm>
            <a:off x="6046113" y="2175272"/>
            <a:ext cx="2777490"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Compile the Model</a:t>
            </a:r>
            <a:endParaRPr lang="en-US" sz="2800" dirty="0"/>
          </a:p>
        </p:txBody>
      </p:sp>
      <p:sp>
        <p:nvSpPr>
          <p:cNvPr id="11" name="Text 8"/>
          <p:cNvSpPr/>
          <p:nvPr/>
        </p:nvSpPr>
        <p:spPr>
          <a:xfrm>
            <a:off x="6046113" y="2655689"/>
            <a:ext cx="7751088"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Define the model's loss function, optimizer, and evaluation metrics. This sets up the training process to maximize performance.</a:t>
            </a:r>
            <a:endParaRPr lang="en-US" sz="2400" dirty="0">
              <a:latin typeface="Georgia" panose="02040502050405020303" charset="0"/>
              <a:cs typeface="Georgia" panose="02040502050405020303" charset="0"/>
            </a:endParaRPr>
          </a:p>
        </p:txBody>
      </p:sp>
      <p:sp>
        <p:nvSpPr>
          <p:cNvPr id="12" name="Shape 9"/>
          <p:cNvSpPr/>
          <p:nvPr/>
        </p:nvSpPr>
        <p:spPr>
          <a:xfrm>
            <a:off x="5074027" y="4212134"/>
            <a:ext cx="777597" cy="44410"/>
          </a:xfrm>
          <a:prstGeom prst="roundRect">
            <a:avLst>
              <a:gd name="adj" fmla="val 225151"/>
            </a:avLst>
          </a:prstGeom>
          <a:solidFill>
            <a:srgbClr val="C6BDDA"/>
          </a:solidFill>
        </p:spPr>
      </p:sp>
      <p:sp>
        <p:nvSpPr>
          <p:cNvPr id="13" name="Shape 10"/>
          <p:cNvSpPr/>
          <p:nvPr/>
        </p:nvSpPr>
        <p:spPr>
          <a:xfrm>
            <a:off x="4574084" y="3984427"/>
            <a:ext cx="499943" cy="499943"/>
          </a:xfrm>
          <a:prstGeom prst="roundRect">
            <a:avLst>
              <a:gd name="adj" fmla="val 20000"/>
            </a:avLst>
          </a:prstGeom>
          <a:solidFill>
            <a:srgbClr val="E0D7F4"/>
          </a:solidFill>
          <a:ln w="7620">
            <a:solidFill>
              <a:srgbClr val="C6BDDA"/>
            </a:solidFill>
            <a:prstDash val="solid"/>
          </a:ln>
        </p:spPr>
      </p:sp>
      <p:sp>
        <p:nvSpPr>
          <p:cNvPr id="14" name="Text 11"/>
          <p:cNvSpPr/>
          <p:nvPr/>
        </p:nvSpPr>
        <p:spPr>
          <a:xfrm>
            <a:off x="4731960" y="4026098"/>
            <a:ext cx="184071" cy="416481"/>
          </a:xfrm>
          <a:prstGeom prst="rect">
            <a:avLst/>
          </a:prstGeom>
          <a:noFill/>
        </p:spPr>
        <p:txBody>
          <a:bodyPr wrap="none" rtlCol="0" anchor="t"/>
          <a:lstStyle/>
          <a:p>
            <a:pPr marL="0" indent="0" algn="ctr">
              <a:lnSpc>
                <a:spcPts val="3280"/>
              </a:lnSpc>
              <a:buNone/>
            </a:pPr>
            <a:r>
              <a:rPr lang="en-US" sz="2625" b="1" kern="0" spc="-79"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5" name="Text 12"/>
          <p:cNvSpPr/>
          <p:nvPr/>
        </p:nvSpPr>
        <p:spPr>
          <a:xfrm>
            <a:off x="6046113" y="4033004"/>
            <a:ext cx="2777490"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Prepare the Data</a:t>
            </a:r>
            <a:endParaRPr lang="en-US" sz="2800" dirty="0"/>
          </a:p>
        </p:txBody>
      </p:sp>
      <p:sp>
        <p:nvSpPr>
          <p:cNvPr id="16" name="Text 13"/>
          <p:cNvSpPr/>
          <p:nvPr/>
        </p:nvSpPr>
        <p:spPr>
          <a:xfrm>
            <a:off x="6046113" y="4513421"/>
            <a:ext cx="7751088"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Split the dataset into training and validation sets. Ensure the data is properly formatted and normalized for efficient model training.</a:t>
            </a:r>
            <a:endParaRPr lang="en-US" sz="2400" dirty="0">
              <a:latin typeface="Georgia" panose="02040502050405020303" charset="0"/>
              <a:cs typeface="Georgia" panose="02040502050405020303" charset="0"/>
            </a:endParaRPr>
          </a:p>
        </p:txBody>
      </p:sp>
      <p:sp>
        <p:nvSpPr>
          <p:cNvPr id="17" name="Shape 14"/>
          <p:cNvSpPr/>
          <p:nvPr/>
        </p:nvSpPr>
        <p:spPr>
          <a:xfrm>
            <a:off x="5074027" y="6069866"/>
            <a:ext cx="777597" cy="44410"/>
          </a:xfrm>
          <a:prstGeom prst="roundRect">
            <a:avLst>
              <a:gd name="adj" fmla="val 225151"/>
            </a:avLst>
          </a:prstGeom>
          <a:solidFill>
            <a:srgbClr val="C6BDDA"/>
          </a:solidFill>
        </p:spPr>
      </p:sp>
      <p:sp>
        <p:nvSpPr>
          <p:cNvPr id="18" name="Shape 15"/>
          <p:cNvSpPr/>
          <p:nvPr/>
        </p:nvSpPr>
        <p:spPr>
          <a:xfrm>
            <a:off x="4574084" y="5842159"/>
            <a:ext cx="499943" cy="499943"/>
          </a:xfrm>
          <a:prstGeom prst="roundRect">
            <a:avLst>
              <a:gd name="adj" fmla="val 20000"/>
            </a:avLst>
          </a:prstGeom>
          <a:solidFill>
            <a:srgbClr val="E0D7F4"/>
          </a:solidFill>
          <a:ln w="7620">
            <a:solidFill>
              <a:srgbClr val="C6BDDA"/>
            </a:solidFill>
            <a:prstDash val="solid"/>
          </a:ln>
        </p:spPr>
      </p:sp>
      <p:sp>
        <p:nvSpPr>
          <p:cNvPr id="19" name="Text 16"/>
          <p:cNvSpPr/>
          <p:nvPr/>
        </p:nvSpPr>
        <p:spPr>
          <a:xfrm>
            <a:off x="4729222" y="5883831"/>
            <a:ext cx="189667" cy="416481"/>
          </a:xfrm>
          <a:prstGeom prst="rect">
            <a:avLst/>
          </a:prstGeom>
          <a:noFill/>
        </p:spPr>
        <p:txBody>
          <a:bodyPr wrap="none" rtlCol="0" anchor="t"/>
          <a:lstStyle/>
          <a:p>
            <a:pPr marL="0" indent="0" algn="ctr">
              <a:lnSpc>
                <a:spcPts val="3280"/>
              </a:lnSpc>
              <a:buNone/>
            </a:pPr>
            <a:r>
              <a:rPr lang="en-US" sz="2625" b="1" kern="0" spc="-79"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20" name="Text 17"/>
          <p:cNvSpPr/>
          <p:nvPr/>
        </p:nvSpPr>
        <p:spPr>
          <a:xfrm>
            <a:off x="6046113" y="5890736"/>
            <a:ext cx="2777490" cy="347186"/>
          </a:xfrm>
          <a:prstGeom prst="rect">
            <a:avLst/>
          </a:prstGeom>
          <a:noFill/>
        </p:spPr>
        <p:txBody>
          <a:bodyPr wrap="none" rtlCol="0" anchor="t"/>
          <a:lstStyle/>
          <a:p>
            <a:pPr marL="0" indent="0" algn="l">
              <a:lnSpc>
                <a:spcPts val="2735"/>
              </a:lnSpc>
              <a:buNone/>
            </a:pPr>
            <a:r>
              <a:rPr lang="en-US" sz="2800" b="1" kern="0" spc="-66" dirty="0">
                <a:solidFill>
                  <a:srgbClr val="272525"/>
                </a:solidFill>
                <a:latin typeface="p22-mackinac-pro" pitchFamily="34" charset="0"/>
                <a:ea typeface="p22-mackinac-pro" pitchFamily="34" charset="-122"/>
                <a:cs typeface="p22-mackinac-pro" pitchFamily="34" charset="-120"/>
              </a:rPr>
              <a:t>Train the Model</a:t>
            </a:r>
            <a:endParaRPr lang="en-US" sz="2800" dirty="0"/>
          </a:p>
        </p:txBody>
      </p:sp>
      <p:sp>
        <p:nvSpPr>
          <p:cNvPr id="21" name="Text 18"/>
          <p:cNvSpPr/>
          <p:nvPr/>
        </p:nvSpPr>
        <p:spPr>
          <a:xfrm>
            <a:off x="6046113" y="6371153"/>
            <a:ext cx="7751088" cy="710803"/>
          </a:xfrm>
          <a:prstGeom prst="rect">
            <a:avLst/>
          </a:prstGeom>
          <a:noFill/>
        </p:spPr>
        <p:txBody>
          <a:bodyPr wrap="square" rtlCol="0" anchor="t"/>
          <a:lstStyle/>
          <a:p>
            <a:pPr marL="0" indent="0" algn="l">
              <a:lnSpc>
                <a:spcPts val="2800"/>
              </a:lnSpc>
              <a:buNone/>
            </a:pPr>
            <a:r>
              <a:rPr lang="en-US" sz="2400" dirty="0">
                <a:solidFill>
                  <a:srgbClr val="272525"/>
                </a:solidFill>
                <a:latin typeface="Georgia" panose="02040502050405020303" charset="0"/>
                <a:ea typeface="Eudoxus Sans" pitchFamily="34" charset="-122"/>
                <a:cs typeface="Georgia" panose="02040502050405020303" charset="0"/>
              </a:rPr>
              <a:t>Fit the model to the training data, monitoring validation performance to avoid overfitting. Adjust hyperparameters as needed to improve results.</a:t>
            </a:r>
            <a:endParaRPr lang="en-US" sz="2400" dirty="0">
              <a:latin typeface="Georgia" panose="02040502050405020303" charset="0"/>
              <a:cs typeface="Georgia" panose="02040502050405020303" charset="0"/>
            </a:endParaRPr>
          </a:p>
        </p:txBody>
      </p:sp>
      <p:pic>
        <p:nvPicPr>
          <p:cNvPr id="24" name="Picture 23" descr="Visualizing-deep-learning-models"/>
          <p:cNvPicPr>
            <a:picLocks noChangeAspect="1"/>
          </p:cNvPicPr>
          <p:nvPr/>
        </p:nvPicPr>
        <p:blipFill>
          <a:blip r:embed="rId2"/>
          <a:srcRect l="9441" t="12797" r="8798" b="9451"/>
          <a:stretch>
            <a:fillRect/>
          </a:stretch>
        </p:blipFill>
        <p:spPr>
          <a:xfrm>
            <a:off x="-7620" y="0"/>
            <a:ext cx="4449445" cy="82130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32100"/>
          </a:xfrm>
          <a:prstGeom prst="rect">
            <a:avLst/>
          </a:prstGeom>
          <a:solidFill>
            <a:schemeClr val="accent3">
              <a:lumMod val="20000"/>
              <a:lumOff val="80000"/>
            </a:schemeClr>
          </a:solidFill>
        </p:spPr>
      </p:sp>
      <p:sp>
        <p:nvSpPr>
          <p:cNvPr id="4" name="Text 2"/>
          <p:cNvSpPr/>
          <p:nvPr/>
        </p:nvSpPr>
        <p:spPr>
          <a:xfrm>
            <a:off x="2076807" y="606504"/>
            <a:ext cx="10476786" cy="1378268"/>
          </a:xfrm>
          <a:prstGeom prst="rect">
            <a:avLst/>
          </a:prstGeom>
          <a:noFill/>
        </p:spPr>
        <p:txBody>
          <a:bodyPr wrap="square" rtlCol="0" anchor="t"/>
          <a:lstStyle/>
          <a:p>
            <a:pPr marL="0" indent="0">
              <a:lnSpc>
                <a:spcPts val="5425"/>
              </a:lnSpc>
              <a:buNone/>
            </a:pPr>
            <a:r>
              <a:rPr lang="en-US" sz="4800" b="1" u="sng" kern="0" spc="-130"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Evaluation Metrics: Accuracy, Confusion Matrix</a:t>
            </a:r>
            <a:endParaRPr lang="en-US" sz="4800" b="1" u="sng" kern="0" spc="-130"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5" name="Shape 3"/>
          <p:cNvSpPr/>
          <p:nvPr/>
        </p:nvSpPr>
        <p:spPr>
          <a:xfrm>
            <a:off x="2076807" y="2598182"/>
            <a:ext cx="496253" cy="496253"/>
          </a:xfrm>
          <a:prstGeom prst="roundRect">
            <a:avLst>
              <a:gd name="adj" fmla="val 20001"/>
            </a:avLst>
          </a:prstGeom>
          <a:solidFill>
            <a:srgbClr val="E0D7F4"/>
          </a:solidFill>
          <a:ln w="7620">
            <a:solidFill>
              <a:srgbClr val="C6BDDA"/>
            </a:solidFill>
            <a:prstDash val="solid"/>
          </a:ln>
        </p:spPr>
      </p:sp>
      <p:sp>
        <p:nvSpPr>
          <p:cNvPr id="6" name="Text 4"/>
          <p:cNvSpPr/>
          <p:nvPr/>
        </p:nvSpPr>
        <p:spPr>
          <a:xfrm>
            <a:off x="2262664" y="2639497"/>
            <a:ext cx="124420" cy="413504"/>
          </a:xfrm>
          <a:prstGeom prst="rect">
            <a:avLst/>
          </a:prstGeom>
          <a:noFill/>
        </p:spPr>
        <p:txBody>
          <a:bodyPr wrap="none" rtlCol="0" anchor="t"/>
          <a:lstStyle/>
          <a:p>
            <a:pPr marL="0" indent="0" algn="ctr">
              <a:lnSpc>
                <a:spcPts val="3255"/>
              </a:lnSpc>
              <a:buNone/>
            </a:pPr>
            <a:r>
              <a:rPr lang="en-US" sz="2605" b="1" kern="0" spc="-78" dirty="0">
                <a:solidFill>
                  <a:srgbClr val="272525"/>
                </a:solidFill>
                <a:latin typeface="p22-mackinac-pro" pitchFamily="34" charset="0"/>
                <a:ea typeface="p22-mackinac-pro" pitchFamily="34" charset="-122"/>
                <a:cs typeface="p22-mackinac-pro" pitchFamily="34" charset="-120"/>
              </a:rPr>
              <a:t>1</a:t>
            </a:r>
            <a:endParaRPr lang="en-US" sz="2605" dirty="0"/>
          </a:p>
        </p:txBody>
      </p:sp>
      <p:sp>
        <p:nvSpPr>
          <p:cNvPr id="7" name="Text 5"/>
          <p:cNvSpPr/>
          <p:nvPr/>
        </p:nvSpPr>
        <p:spPr>
          <a:xfrm>
            <a:off x="2793563" y="2674025"/>
            <a:ext cx="2757011" cy="344686"/>
          </a:xfrm>
          <a:prstGeom prst="rect">
            <a:avLst/>
          </a:prstGeom>
          <a:noFill/>
        </p:spPr>
        <p:txBody>
          <a:bodyPr wrap="none" rtlCol="0" anchor="t"/>
          <a:lstStyle/>
          <a:p>
            <a:pPr marL="0" indent="0">
              <a:lnSpc>
                <a:spcPts val="2715"/>
              </a:lnSpc>
              <a:buNone/>
            </a:pPr>
            <a:r>
              <a:rPr lang="en-US" sz="2800" b="1" kern="0" spc="-65" dirty="0">
                <a:solidFill>
                  <a:srgbClr val="272525"/>
                </a:solidFill>
                <a:latin typeface="p22-mackinac-pro" pitchFamily="34" charset="0"/>
                <a:ea typeface="p22-mackinac-pro" pitchFamily="34" charset="-122"/>
                <a:cs typeface="p22-mackinac-pro" pitchFamily="34" charset="-120"/>
              </a:rPr>
              <a:t>Accuracy</a:t>
            </a:r>
            <a:endParaRPr lang="en-US" sz="2800" dirty="0"/>
          </a:p>
        </p:txBody>
      </p:sp>
      <p:sp>
        <p:nvSpPr>
          <p:cNvPr id="8" name="Text 6"/>
          <p:cNvSpPr/>
          <p:nvPr/>
        </p:nvSpPr>
        <p:spPr>
          <a:xfrm>
            <a:off x="2793563" y="3150989"/>
            <a:ext cx="4411385" cy="1411605"/>
          </a:xfrm>
          <a:prstGeom prst="rect">
            <a:avLst/>
          </a:prstGeom>
          <a:noFill/>
        </p:spPr>
        <p:txBody>
          <a:bodyPr wrap="square" rtlCol="0" anchor="t"/>
          <a:lstStyle/>
          <a:p>
            <a:pPr marL="0" indent="0">
              <a:lnSpc>
                <a:spcPts val="2780"/>
              </a:lnSpc>
              <a:buNone/>
            </a:pPr>
            <a:r>
              <a:rPr lang="en-US" sz="2000" dirty="0">
                <a:solidFill>
                  <a:srgbClr val="272525"/>
                </a:solidFill>
                <a:latin typeface="Georgia" panose="02040502050405020303" charset="0"/>
                <a:ea typeface="Eudoxus Sans" pitchFamily="34" charset="-122"/>
                <a:cs typeface="Georgia" panose="02040502050405020303" charset="0"/>
              </a:rPr>
              <a:t>The primary metric for evaluating the model's performance is accuracy - the percentage of correct predictions out of the total number of predictions.</a:t>
            </a:r>
            <a:endParaRPr lang="en-US" sz="2000" dirty="0">
              <a:latin typeface="Georgia" panose="02040502050405020303" charset="0"/>
              <a:cs typeface="Georgia" panose="02040502050405020303" charset="0"/>
            </a:endParaRPr>
          </a:p>
        </p:txBody>
      </p:sp>
      <p:sp>
        <p:nvSpPr>
          <p:cNvPr id="9" name="Shape 7"/>
          <p:cNvSpPr/>
          <p:nvPr/>
        </p:nvSpPr>
        <p:spPr>
          <a:xfrm>
            <a:off x="7425452" y="2598182"/>
            <a:ext cx="496253" cy="496253"/>
          </a:xfrm>
          <a:prstGeom prst="roundRect">
            <a:avLst>
              <a:gd name="adj" fmla="val 20001"/>
            </a:avLst>
          </a:prstGeom>
          <a:solidFill>
            <a:srgbClr val="E0D7F4"/>
          </a:solidFill>
          <a:ln w="7620">
            <a:solidFill>
              <a:srgbClr val="C6BDDA"/>
            </a:solidFill>
            <a:prstDash val="solid"/>
          </a:ln>
        </p:spPr>
      </p:sp>
      <p:sp>
        <p:nvSpPr>
          <p:cNvPr id="10" name="Text 8"/>
          <p:cNvSpPr/>
          <p:nvPr/>
        </p:nvSpPr>
        <p:spPr>
          <a:xfrm>
            <a:off x="7582257" y="2639497"/>
            <a:ext cx="182642" cy="413504"/>
          </a:xfrm>
          <a:prstGeom prst="rect">
            <a:avLst/>
          </a:prstGeom>
          <a:noFill/>
        </p:spPr>
        <p:txBody>
          <a:bodyPr wrap="none" rtlCol="0" anchor="t"/>
          <a:lstStyle/>
          <a:p>
            <a:pPr marL="0" indent="0" algn="ctr">
              <a:lnSpc>
                <a:spcPts val="3255"/>
              </a:lnSpc>
              <a:buNone/>
            </a:pPr>
            <a:r>
              <a:rPr lang="en-US" sz="2605" b="1" kern="0" spc="-78" dirty="0">
                <a:solidFill>
                  <a:srgbClr val="272525"/>
                </a:solidFill>
                <a:latin typeface="p22-mackinac-pro" pitchFamily="34" charset="0"/>
                <a:ea typeface="p22-mackinac-pro" pitchFamily="34" charset="-122"/>
                <a:cs typeface="p22-mackinac-pro" pitchFamily="34" charset="-120"/>
              </a:rPr>
              <a:t>2</a:t>
            </a:r>
            <a:endParaRPr lang="en-US" sz="2605" dirty="0"/>
          </a:p>
        </p:txBody>
      </p:sp>
      <p:sp>
        <p:nvSpPr>
          <p:cNvPr id="11" name="Text 9"/>
          <p:cNvSpPr/>
          <p:nvPr/>
        </p:nvSpPr>
        <p:spPr>
          <a:xfrm>
            <a:off x="8142208" y="2674025"/>
            <a:ext cx="2757011" cy="344686"/>
          </a:xfrm>
          <a:prstGeom prst="rect">
            <a:avLst/>
          </a:prstGeom>
          <a:noFill/>
        </p:spPr>
        <p:txBody>
          <a:bodyPr wrap="none" rtlCol="0" anchor="t"/>
          <a:lstStyle/>
          <a:p>
            <a:pPr marL="0" indent="0">
              <a:lnSpc>
                <a:spcPts val="2715"/>
              </a:lnSpc>
              <a:buNone/>
            </a:pPr>
            <a:r>
              <a:rPr lang="en-US" sz="2800" b="1" kern="0" spc="-65" dirty="0">
                <a:solidFill>
                  <a:srgbClr val="272525"/>
                </a:solidFill>
                <a:latin typeface="p22-mackinac-pro" pitchFamily="34" charset="0"/>
                <a:ea typeface="p22-mackinac-pro" pitchFamily="34" charset="-122"/>
                <a:cs typeface="p22-mackinac-pro" pitchFamily="34" charset="-120"/>
              </a:rPr>
              <a:t>Confusion Matrix</a:t>
            </a:r>
            <a:endParaRPr lang="en-US" sz="2800" dirty="0"/>
          </a:p>
        </p:txBody>
      </p:sp>
      <p:sp>
        <p:nvSpPr>
          <p:cNvPr id="12" name="Text 10"/>
          <p:cNvSpPr/>
          <p:nvPr/>
        </p:nvSpPr>
        <p:spPr>
          <a:xfrm>
            <a:off x="8142208" y="3150989"/>
            <a:ext cx="4411385" cy="1764506"/>
          </a:xfrm>
          <a:prstGeom prst="rect">
            <a:avLst/>
          </a:prstGeom>
          <a:noFill/>
        </p:spPr>
        <p:txBody>
          <a:bodyPr wrap="square" rtlCol="0" anchor="t"/>
          <a:lstStyle/>
          <a:p>
            <a:pPr marL="0" indent="0">
              <a:lnSpc>
                <a:spcPts val="2780"/>
              </a:lnSpc>
              <a:buNone/>
            </a:pPr>
            <a:r>
              <a:rPr lang="en-US" sz="2000" dirty="0">
                <a:solidFill>
                  <a:srgbClr val="272525"/>
                </a:solidFill>
                <a:latin typeface="Georgia" panose="02040502050405020303" charset="0"/>
                <a:ea typeface="Eudoxus Sans" pitchFamily="34" charset="-122"/>
                <a:cs typeface="Georgia" panose="02040502050405020303" charset="0"/>
              </a:rPr>
              <a:t>The confusion matrix provides a detailed breakdown of the model's performance, showing the number of true positives, true negatives, false positives, and false negatives for each digit class.</a:t>
            </a:r>
            <a:endParaRPr lang="en-US" sz="2000" dirty="0">
              <a:latin typeface="Georgia" panose="02040502050405020303" charset="0"/>
              <a:cs typeface="Georgia" panose="02040502050405020303" charset="0"/>
            </a:endParaRPr>
          </a:p>
        </p:txBody>
      </p:sp>
      <p:sp>
        <p:nvSpPr>
          <p:cNvPr id="13" name="Shape 11"/>
          <p:cNvSpPr/>
          <p:nvPr/>
        </p:nvSpPr>
        <p:spPr>
          <a:xfrm>
            <a:off x="2076807" y="5308283"/>
            <a:ext cx="496253" cy="496253"/>
          </a:xfrm>
          <a:prstGeom prst="roundRect">
            <a:avLst>
              <a:gd name="adj" fmla="val 20001"/>
            </a:avLst>
          </a:prstGeom>
          <a:solidFill>
            <a:srgbClr val="E0D7F4"/>
          </a:solidFill>
          <a:ln w="7620">
            <a:solidFill>
              <a:srgbClr val="C6BDDA"/>
            </a:solidFill>
            <a:prstDash val="solid"/>
          </a:ln>
        </p:spPr>
      </p:sp>
      <p:sp>
        <p:nvSpPr>
          <p:cNvPr id="14" name="Text 12"/>
          <p:cNvSpPr/>
          <p:nvPr/>
        </p:nvSpPr>
        <p:spPr>
          <a:xfrm>
            <a:off x="2230755" y="5349597"/>
            <a:ext cx="188238" cy="413504"/>
          </a:xfrm>
          <a:prstGeom prst="rect">
            <a:avLst/>
          </a:prstGeom>
          <a:noFill/>
        </p:spPr>
        <p:txBody>
          <a:bodyPr wrap="none" rtlCol="0" anchor="t"/>
          <a:lstStyle/>
          <a:p>
            <a:pPr marL="0" indent="0" algn="ctr">
              <a:lnSpc>
                <a:spcPts val="3255"/>
              </a:lnSpc>
              <a:buNone/>
            </a:pPr>
            <a:r>
              <a:rPr lang="en-US" sz="2605" b="1" kern="0" spc="-78" dirty="0">
                <a:solidFill>
                  <a:srgbClr val="272525"/>
                </a:solidFill>
                <a:latin typeface="p22-mackinac-pro" pitchFamily="34" charset="0"/>
                <a:ea typeface="p22-mackinac-pro" pitchFamily="34" charset="-122"/>
                <a:cs typeface="p22-mackinac-pro" pitchFamily="34" charset="-120"/>
              </a:rPr>
              <a:t>3</a:t>
            </a:r>
            <a:endParaRPr lang="en-US" sz="2605" dirty="0"/>
          </a:p>
        </p:txBody>
      </p:sp>
      <p:sp>
        <p:nvSpPr>
          <p:cNvPr id="15" name="Text 13"/>
          <p:cNvSpPr/>
          <p:nvPr/>
        </p:nvSpPr>
        <p:spPr>
          <a:xfrm>
            <a:off x="2793563" y="5384125"/>
            <a:ext cx="3702010" cy="344686"/>
          </a:xfrm>
          <a:prstGeom prst="rect">
            <a:avLst/>
          </a:prstGeom>
          <a:noFill/>
        </p:spPr>
        <p:txBody>
          <a:bodyPr wrap="none" rtlCol="0" anchor="t"/>
          <a:lstStyle/>
          <a:p>
            <a:pPr marL="0" indent="0">
              <a:lnSpc>
                <a:spcPts val="2715"/>
              </a:lnSpc>
              <a:buNone/>
            </a:pPr>
            <a:r>
              <a:rPr lang="en-US" sz="2600" b="1" kern="0" spc="-65" dirty="0">
                <a:solidFill>
                  <a:srgbClr val="272525"/>
                </a:solidFill>
                <a:latin typeface="p22-mackinac-pro" pitchFamily="34" charset="0"/>
                <a:ea typeface="p22-mackinac-pro" pitchFamily="34" charset="-122"/>
                <a:cs typeface="p22-mackinac-pro" pitchFamily="34" charset="-120"/>
              </a:rPr>
              <a:t>Visualizing Confusion Matrix</a:t>
            </a:r>
            <a:endParaRPr lang="en-US" sz="2600" dirty="0"/>
          </a:p>
        </p:txBody>
      </p:sp>
      <p:sp>
        <p:nvSpPr>
          <p:cNvPr id="16" name="Text 14"/>
          <p:cNvSpPr/>
          <p:nvPr/>
        </p:nvSpPr>
        <p:spPr>
          <a:xfrm>
            <a:off x="2793563" y="5861090"/>
            <a:ext cx="4411385" cy="1764506"/>
          </a:xfrm>
          <a:prstGeom prst="rect">
            <a:avLst/>
          </a:prstGeom>
          <a:noFill/>
        </p:spPr>
        <p:txBody>
          <a:bodyPr wrap="square" rtlCol="0" anchor="t"/>
          <a:lstStyle/>
          <a:p>
            <a:pPr marL="0" indent="0">
              <a:lnSpc>
                <a:spcPts val="2780"/>
              </a:lnSpc>
              <a:buNone/>
            </a:pPr>
            <a:r>
              <a:rPr lang="en-US" sz="2000" dirty="0">
                <a:solidFill>
                  <a:srgbClr val="272525"/>
                </a:solidFill>
                <a:latin typeface="Georgia" panose="02040502050405020303" charset="0"/>
                <a:ea typeface="Eudoxus Sans" pitchFamily="34" charset="-122"/>
                <a:cs typeface="Georgia" panose="02040502050405020303" charset="0"/>
              </a:rPr>
              <a:t>By visualizing the confusion matrix using a heatmap, you can quickly identify the digit classes that the model is struggling with and focus on improving its performance on those specific classes.</a:t>
            </a:r>
            <a:endParaRPr lang="en-US" sz="2000" dirty="0">
              <a:latin typeface="Georgia" panose="02040502050405020303" charset="0"/>
              <a:cs typeface="Georgia" panose="02040502050405020303" charset="0"/>
            </a:endParaRPr>
          </a:p>
        </p:txBody>
      </p:sp>
      <p:sp>
        <p:nvSpPr>
          <p:cNvPr id="17" name="Shape 15"/>
          <p:cNvSpPr/>
          <p:nvPr/>
        </p:nvSpPr>
        <p:spPr>
          <a:xfrm>
            <a:off x="7425452" y="5308283"/>
            <a:ext cx="496253" cy="496253"/>
          </a:xfrm>
          <a:prstGeom prst="roundRect">
            <a:avLst>
              <a:gd name="adj" fmla="val 20001"/>
            </a:avLst>
          </a:prstGeom>
          <a:solidFill>
            <a:srgbClr val="E0D7F4"/>
          </a:solidFill>
          <a:ln w="7620">
            <a:solidFill>
              <a:srgbClr val="C6BDDA"/>
            </a:solidFill>
            <a:prstDash val="solid"/>
          </a:ln>
        </p:spPr>
      </p:sp>
      <p:sp>
        <p:nvSpPr>
          <p:cNvPr id="18" name="Text 16"/>
          <p:cNvSpPr/>
          <p:nvPr/>
        </p:nvSpPr>
        <p:spPr>
          <a:xfrm>
            <a:off x="7574280" y="5349597"/>
            <a:ext cx="198477" cy="413504"/>
          </a:xfrm>
          <a:prstGeom prst="rect">
            <a:avLst/>
          </a:prstGeom>
          <a:noFill/>
        </p:spPr>
        <p:txBody>
          <a:bodyPr wrap="none" rtlCol="0" anchor="t"/>
          <a:lstStyle/>
          <a:p>
            <a:pPr marL="0" indent="0" algn="ctr">
              <a:lnSpc>
                <a:spcPts val="3255"/>
              </a:lnSpc>
              <a:buNone/>
            </a:pPr>
            <a:r>
              <a:rPr lang="en-US" sz="2605" b="1" kern="0" spc="-78" dirty="0">
                <a:solidFill>
                  <a:srgbClr val="272525"/>
                </a:solidFill>
                <a:latin typeface="p22-mackinac-pro" pitchFamily="34" charset="0"/>
                <a:ea typeface="p22-mackinac-pro" pitchFamily="34" charset="-122"/>
                <a:cs typeface="p22-mackinac-pro" pitchFamily="34" charset="-120"/>
              </a:rPr>
              <a:t>4</a:t>
            </a:r>
            <a:endParaRPr lang="en-US" sz="2605" dirty="0"/>
          </a:p>
        </p:txBody>
      </p:sp>
      <p:sp>
        <p:nvSpPr>
          <p:cNvPr id="19" name="Text 17"/>
          <p:cNvSpPr/>
          <p:nvPr/>
        </p:nvSpPr>
        <p:spPr>
          <a:xfrm>
            <a:off x="8142208" y="5384125"/>
            <a:ext cx="3896320" cy="344686"/>
          </a:xfrm>
          <a:prstGeom prst="rect">
            <a:avLst/>
          </a:prstGeom>
          <a:noFill/>
        </p:spPr>
        <p:txBody>
          <a:bodyPr wrap="none" rtlCol="0" anchor="t"/>
          <a:lstStyle/>
          <a:p>
            <a:pPr marL="0" indent="0">
              <a:lnSpc>
                <a:spcPts val="2715"/>
              </a:lnSpc>
              <a:buNone/>
            </a:pPr>
            <a:r>
              <a:rPr lang="en-US" sz="2800" b="1" kern="0" spc="-65" dirty="0">
                <a:solidFill>
                  <a:srgbClr val="272525"/>
                </a:solidFill>
                <a:latin typeface="p22-mackinac-pro" pitchFamily="34" charset="0"/>
                <a:ea typeface="p22-mackinac-pro" pitchFamily="34" charset="-122"/>
                <a:cs typeface="p22-mackinac-pro" pitchFamily="34" charset="-120"/>
              </a:rPr>
              <a:t>Identifying Model Weaknesses</a:t>
            </a:r>
            <a:endParaRPr lang="en-US" sz="2800" dirty="0"/>
          </a:p>
        </p:txBody>
      </p:sp>
      <p:sp>
        <p:nvSpPr>
          <p:cNvPr id="20" name="Text 18"/>
          <p:cNvSpPr/>
          <p:nvPr/>
        </p:nvSpPr>
        <p:spPr>
          <a:xfrm>
            <a:off x="8142208" y="5861090"/>
            <a:ext cx="4411385" cy="1764506"/>
          </a:xfrm>
          <a:prstGeom prst="rect">
            <a:avLst/>
          </a:prstGeom>
          <a:noFill/>
        </p:spPr>
        <p:txBody>
          <a:bodyPr wrap="square" rtlCol="0" anchor="t"/>
          <a:lstStyle/>
          <a:p>
            <a:pPr marL="0" indent="0">
              <a:lnSpc>
                <a:spcPts val="2780"/>
              </a:lnSpc>
              <a:buNone/>
            </a:pPr>
            <a:r>
              <a:rPr lang="en-US" sz="2000" dirty="0">
                <a:solidFill>
                  <a:srgbClr val="272525"/>
                </a:solidFill>
                <a:latin typeface="Georgia" panose="02040502050405020303" charset="0"/>
                <a:ea typeface="Eudoxus Sans" pitchFamily="34" charset="-122"/>
                <a:cs typeface="Georgia" panose="02040502050405020303" charset="0"/>
              </a:rPr>
              <a:t>The confusion matrix helps pinpoint the model's weaknesses, allowing you to target specific areas for improvement during the training and fine-tuning process.</a:t>
            </a:r>
            <a:endParaRPr lang="en-US" sz="2000" dirty="0">
              <a:latin typeface="Georgia" panose="02040502050405020303" charset="0"/>
              <a:cs typeface="Georgia" panose="020405020504050203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sp>
        <p:nvSpPr>
          <p:cNvPr id="4" name="Text 2"/>
          <p:cNvSpPr/>
          <p:nvPr/>
        </p:nvSpPr>
        <p:spPr>
          <a:xfrm>
            <a:off x="895985" y="346710"/>
            <a:ext cx="11558905" cy="1157605"/>
          </a:xfrm>
          <a:prstGeom prst="rect">
            <a:avLst/>
          </a:prstGeom>
          <a:noFill/>
        </p:spPr>
        <p:txBody>
          <a:bodyPr wrap="square" rtlCol="0" anchor="t"/>
          <a:lstStyle/>
          <a:p>
            <a:pPr marL="0" indent="0">
              <a:lnSpc>
                <a:spcPts val="5325"/>
              </a:lnSpc>
              <a:buNone/>
            </a:pPr>
            <a:r>
              <a:rPr lang="en-US" sz="4260" b="1" u="sng" kern="0" spc="-128"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Graphical Plot of Accuracy/loss vs Epochs : </a:t>
            </a:r>
            <a:endParaRPr lang="en-US" sz="4260" b="1" u="sng" kern="0" spc="-128"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5" name="Text 3"/>
          <p:cNvSpPr/>
          <p:nvPr/>
        </p:nvSpPr>
        <p:spPr>
          <a:xfrm>
            <a:off x="896620" y="1504950"/>
            <a:ext cx="8164195" cy="6500495"/>
          </a:xfrm>
          <a:prstGeom prst="rect">
            <a:avLst/>
          </a:prstGeom>
          <a:noFill/>
        </p:spPr>
        <p:txBody>
          <a:bodyPr wrap="square" rtlCol="0" anchor="t"/>
          <a:lstStyle/>
          <a:p>
            <a:pPr marL="0" indent="0">
              <a:lnSpc>
                <a:spcPts val="2725"/>
              </a:lnSpc>
              <a:buNone/>
            </a:pPr>
            <a:r>
              <a:rPr lang="en-US" sz="2000" b="1" u="sng" dirty="0">
                <a:latin typeface="Georgia" panose="02040502050405020303" charset="0"/>
                <a:cs typeface="Georgia" panose="02040502050405020303" charset="0"/>
              </a:rPr>
              <a:t>Training and Validation Accuracy:</a:t>
            </a:r>
            <a:endParaRPr lang="en-US" sz="2000" b="1" u="sng" dirty="0">
              <a:latin typeface="Georgia" panose="02040502050405020303" charset="0"/>
              <a:cs typeface="Georgia" panose="02040502050405020303" charset="0"/>
            </a:endParaRPr>
          </a:p>
          <a:p>
            <a:pPr marL="0" indent="0">
              <a:lnSpc>
                <a:spcPts val="2725"/>
              </a:lnSpc>
              <a:buNone/>
            </a:pPr>
            <a:r>
              <a:rPr lang="en-US" sz="2000" dirty="0">
                <a:latin typeface="Georgia" panose="02040502050405020303" charset="0"/>
                <a:cs typeface="Georgia" panose="02040502050405020303" charset="0"/>
              </a:rPr>
              <a:t>- Accuracy measures how often the model's predictions match the     actual labels.</a:t>
            </a:r>
            <a:endParaRPr lang="en-US" sz="2000" dirty="0">
              <a:latin typeface="Georgia" panose="02040502050405020303" charset="0"/>
              <a:cs typeface="Georgia" panose="02040502050405020303" charset="0"/>
            </a:endParaRPr>
          </a:p>
          <a:p>
            <a:pPr marL="0" indent="0">
              <a:lnSpc>
                <a:spcPts val="2725"/>
              </a:lnSpc>
              <a:buNone/>
            </a:pPr>
            <a:r>
              <a:rPr lang="en-US" sz="2000" dirty="0">
                <a:latin typeface="Georgia" panose="02040502050405020303" charset="0"/>
                <a:cs typeface="Georgia" panose="02040502050405020303" charset="0"/>
              </a:rPr>
              <a:t>- If both lines are increasing and close together, it suggests that the model is learning well and not overfitting. If the training accuracy is significantly higher than the validation accuracy, it might indicate overfitting.</a:t>
            </a:r>
            <a:endParaRPr lang="en-US" sz="2000" dirty="0">
              <a:latin typeface="Georgia" panose="02040502050405020303" charset="0"/>
              <a:cs typeface="Georgia" panose="02040502050405020303" charset="0"/>
            </a:endParaRPr>
          </a:p>
          <a:p>
            <a:pPr marL="0" indent="0">
              <a:lnSpc>
                <a:spcPts val="2725"/>
              </a:lnSpc>
              <a:buNone/>
            </a:pPr>
            <a:endParaRPr lang="en-US" sz="2000" dirty="0">
              <a:latin typeface="Georgia" panose="02040502050405020303" charset="0"/>
              <a:cs typeface="Georgia" panose="02040502050405020303" charset="0"/>
            </a:endParaRPr>
          </a:p>
          <a:p>
            <a:pPr marL="0" indent="0">
              <a:lnSpc>
                <a:spcPts val="2725"/>
              </a:lnSpc>
              <a:buNone/>
            </a:pPr>
            <a:endParaRPr lang="en-US" sz="2000" dirty="0">
              <a:latin typeface="Georgia" panose="02040502050405020303" charset="0"/>
              <a:cs typeface="Georgia" panose="02040502050405020303" charset="0"/>
            </a:endParaRPr>
          </a:p>
          <a:p>
            <a:pPr marL="0" indent="0">
              <a:lnSpc>
                <a:spcPts val="2725"/>
              </a:lnSpc>
              <a:buNone/>
            </a:pPr>
            <a:endParaRPr lang="en-US" sz="2000" dirty="0">
              <a:latin typeface="Georgia" panose="02040502050405020303" charset="0"/>
              <a:cs typeface="Georgia" panose="02040502050405020303" charset="0"/>
            </a:endParaRPr>
          </a:p>
          <a:p>
            <a:pPr marL="0" indent="0">
              <a:lnSpc>
                <a:spcPts val="2725"/>
              </a:lnSpc>
              <a:buNone/>
            </a:pPr>
            <a:r>
              <a:rPr lang="en-US" sz="2000" b="1" u="sng" dirty="0">
                <a:latin typeface="Georgia" panose="02040502050405020303" charset="0"/>
                <a:cs typeface="Georgia" panose="02040502050405020303" charset="0"/>
              </a:rPr>
              <a:t>Training and Validation Loss:</a:t>
            </a:r>
            <a:endParaRPr lang="en-US" sz="2000" b="1" u="sng" dirty="0">
              <a:latin typeface="Georgia" panose="02040502050405020303" charset="0"/>
              <a:cs typeface="Georgia" panose="02040502050405020303" charset="0"/>
            </a:endParaRPr>
          </a:p>
          <a:p>
            <a:pPr marL="0" indent="0">
              <a:lnSpc>
                <a:spcPts val="2725"/>
              </a:lnSpc>
              <a:buNone/>
            </a:pPr>
            <a:r>
              <a:rPr lang="en-US" sz="2000" dirty="0">
                <a:latin typeface="Georgia" panose="02040502050405020303" charset="0"/>
                <a:cs typeface="Georgia" panose="02040502050405020303" charset="0"/>
              </a:rPr>
              <a:t>- It explain that loss represents how well the model is performing its task, with lower values indicating better performance.</a:t>
            </a:r>
            <a:endParaRPr lang="en-US" sz="2000" dirty="0">
              <a:latin typeface="Georgia" panose="02040502050405020303" charset="0"/>
              <a:cs typeface="Georgia" panose="02040502050405020303" charset="0"/>
            </a:endParaRPr>
          </a:p>
          <a:p>
            <a:pPr marL="0" indent="0">
              <a:lnSpc>
                <a:spcPts val="2725"/>
              </a:lnSpc>
              <a:buNone/>
            </a:pPr>
            <a:r>
              <a:rPr lang="en-US" sz="2000" dirty="0">
                <a:latin typeface="Georgia" panose="02040502050405020303" charset="0"/>
                <a:cs typeface="Georgia" panose="02040502050405020303" charset="0"/>
              </a:rPr>
              <a:t>- Similar to accuracy, training loss (blue line) measures the error on the training data during training, while validation loss (orange line) reflects the error on unseen data.</a:t>
            </a:r>
            <a:endParaRPr lang="en-US" sz="2000" dirty="0">
              <a:latin typeface="Georgia" panose="02040502050405020303" charset="0"/>
              <a:cs typeface="Georgia" panose="02040502050405020303" charset="0"/>
            </a:endParaRPr>
          </a:p>
          <a:p>
            <a:pPr marL="0" indent="0">
              <a:lnSpc>
                <a:spcPts val="2725"/>
              </a:lnSpc>
              <a:buNone/>
            </a:pPr>
            <a:endParaRPr lang="en-US" sz="2000" dirty="0">
              <a:latin typeface="Georgia" panose="02040502050405020303" charset="0"/>
              <a:cs typeface="Georgia" panose="02040502050405020303" charset="0"/>
            </a:endParaRPr>
          </a:p>
          <a:p>
            <a:pPr marL="0" indent="0">
              <a:lnSpc>
                <a:spcPts val="2725"/>
              </a:lnSpc>
              <a:buNone/>
            </a:pPr>
            <a:endParaRPr lang="en-US" sz="2000" dirty="0">
              <a:latin typeface="Georgia" panose="02040502050405020303" charset="0"/>
              <a:cs typeface="Georgia" panose="02040502050405020303" charset="0"/>
            </a:endParaRPr>
          </a:p>
        </p:txBody>
      </p:sp>
      <p:pic>
        <p:nvPicPr>
          <p:cNvPr id="9" name="Picture 8" descr="accuracy_epoch"/>
          <p:cNvPicPr>
            <a:picLocks noChangeAspect="1"/>
          </p:cNvPicPr>
          <p:nvPr/>
        </p:nvPicPr>
        <p:blipFill>
          <a:blip r:embed="rId1"/>
          <a:stretch>
            <a:fillRect/>
          </a:stretch>
        </p:blipFill>
        <p:spPr>
          <a:xfrm>
            <a:off x="9498330" y="1303655"/>
            <a:ext cx="4609465" cy="3169285"/>
          </a:xfrm>
          <a:prstGeom prst="rect">
            <a:avLst/>
          </a:prstGeom>
        </p:spPr>
      </p:pic>
      <p:pic>
        <p:nvPicPr>
          <p:cNvPr id="10" name="Picture 9" descr="loss_epoch"/>
          <p:cNvPicPr>
            <a:picLocks noChangeAspect="1"/>
          </p:cNvPicPr>
          <p:nvPr/>
        </p:nvPicPr>
        <p:blipFill>
          <a:blip r:embed="rId2"/>
          <a:stretch>
            <a:fillRect/>
          </a:stretch>
        </p:blipFill>
        <p:spPr>
          <a:xfrm>
            <a:off x="9498330" y="4718050"/>
            <a:ext cx="4609465" cy="3287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p:spPr>
      </p:sp>
      <p:sp>
        <p:nvSpPr>
          <p:cNvPr id="3" name="Shape 1"/>
          <p:cNvSpPr/>
          <p:nvPr/>
        </p:nvSpPr>
        <p:spPr>
          <a:xfrm>
            <a:off x="0" y="0"/>
            <a:ext cx="14630400" cy="8229600"/>
          </a:xfrm>
          <a:prstGeom prst="rect">
            <a:avLst/>
          </a:prstGeom>
          <a:solidFill>
            <a:schemeClr val="accent3">
              <a:lumMod val="20000"/>
              <a:lumOff val="80000"/>
            </a:schemeClr>
          </a:solidFill>
        </p:spPr>
      </p:sp>
      <p:sp>
        <p:nvSpPr>
          <p:cNvPr id="4" name="Text 2"/>
          <p:cNvSpPr/>
          <p:nvPr/>
        </p:nvSpPr>
        <p:spPr>
          <a:xfrm>
            <a:off x="895985" y="346710"/>
            <a:ext cx="11558905" cy="1157605"/>
          </a:xfrm>
          <a:prstGeom prst="rect">
            <a:avLst/>
          </a:prstGeom>
          <a:noFill/>
        </p:spPr>
        <p:txBody>
          <a:bodyPr wrap="square" rtlCol="0" anchor="t"/>
          <a:lstStyle/>
          <a:p>
            <a:pPr marL="0" indent="0">
              <a:lnSpc>
                <a:spcPts val="5325"/>
              </a:lnSpc>
              <a:buNone/>
            </a:pPr>
            <a:r>
              <a:rPr lang="en-US" sz="4260" b="1" u="sng" kern="0" spc="-128"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rPr>
              <a:t>Visualization of Predicted vs. Actual Labels</a:t>
            </a:r>
            <a:endParaRPr lang="en-US" sz="4260" b="1" u="sng" kern="0" spc="-128" dirty="0">
              <a:gradFill>
                <a:gsLst>
                  <a:gs pos="0">
                    <a:srgbClr val="007BD3"/>
                  </a:gs>
                  <a:gs pos="100000">
                    <a:srgbClr val="034373"/>
                  </a:gs>
                </a:gsLst>
                <a:lin scaled="0"/>
              </a:gradFill>
              <a:latin typeface="p22-mackinac-pro" pitchFamily="34" charset="0"/>
              <a:ea typeface="p22-mackinac-pro" pitchFamily="34" charset="-122"/>
              <a:cs typeface="p22-mackinac-pro" pitchFamily="34" charset="-120"/>
            </a:endParaRPr>
          </a:p>
        </p:txBody>
      </p:sp>
      <p:sp>
        <p:nvSpPr>
          <p:cNvPr id="5" name="Text 3"/>
          <p:cNvSpPr/>
          <p:nvPr/>
        </p:nvSpPr>
        <p:spPr>
          <a:xfrm>
            <a:off x="1056640" y="1788160"/>
            <a:ext cx="4342130" cy="5737860"/>
          </a:xfrm>
          <a:prstGeom prst="rect">
            <a:avLst/>
          </a:prstGeom>
          <a:noFill/>
        </p:spPr>
        <p:txBody>
          <a:bodyPr wrap="square" rtlCol="0" anchor="t"/>
          <a:lstStyle/>
          <a:p>
            <a:pPr marL="0" indent="0">
              <a:lnSpc>
                <a:spcPts val="2725"/>
              </a:lnSpc>
              <a:buNone/>
            </a:pPr>
            <a:r>
              <a:rPr lang="en-US" sz="2400" dirty="0">
                <a:solidFill>
                  <a:srgbClr val="272525"/>
                </a:solidFill>
                <a:latin typeface="Georgia" panose="02040502050405020303" charset="0"/>
                <a:ea typeface="Eudoxus Sans" pitchFamily="34" charset="-122"/>
                <a:cs typeface="Georgia" panose="02040502050405020303" charset="0"/>
              </a:rPr>
              <a:t>To visualize the model's performance, we can create a confusion matrix that compares the predicted labels with the true labels from the test dataset. This allows us to identify where the model is making mistakes and understand its overall accuracy across different digit classes.</a:t>
            </a:r>
            <a:endParaRPr lang="en-US" sz="2400" dirty="0">
              <a:latin typeface="Georgia" panose="02040502050405020303" charset="0"/>
              <a:cs typeface="Georgia" panose="02040502050405020303" charset="0"/>
            </a:endParaRPr>
          </a:p>
        </p:txBody>
      </p:sp>
      <p:pic>
        <p:nvPicPr>
          <p:cNvPr id="8" name="Picture 7" descr="confusionmatrix_HDR"/>
          <p:cNvPicPr>
            <a:picLocks noChangeAspect="1"/>
          </p:cNvPicPr>
          <p:nvPr/>
        </p:nvPicPr>
        <p:blipFill>
          <a:blip r:embed="rId1"/>
          <a:stretch>
            <a:fillRect/>
          </a:stretch>
        </p:blipFill>
        <p:spPr>
          <a:xfrm>
            <a:off x="6593840" y="1503680"/>
            <a:ext cx="7538720" cy="60223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6805</Words>
  <Application>WPS Presentation</Application>
  <PresentationFormat>On-screen Show (16:9)</PresentationFormat>
  <Paragraphs>151</Paragraphs>
  <Slides>12</Slides>
  <Notes>10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vt:i4>
      </vt:variant>
    </vt:vector>
  </HeadingPairs>
  <TitlesOfParts>
    <vt:vector size="29" baseType="lpstr">
      <vt:lpstr>Arial</vt:lpstr>
      <vt:lpstr>SimSun</vt:lpstr>
      <vt:lpstr>Wingdings</vt:lpstr>
      <vt:lpstr>Georgia</vt:lpstr>
      <vt:lpstr>p22-mackinac-pro</vt:lpstr>
      <vt:lpstr>Comic Sans MS</vt:lpstr>
      <vt:lpstr>Corbel Light</vt:lpstr>
      <vt:lpstr>Eudoxus Sans</vt:lpstr>
      <vt:lpstr>p22-mackinac-pro</vt:lpstr>
      <vt:lpstr>Segoe Print</vt:lpstr>
      <vt:lpstr>p22-mackinac-pro</vt:lpstr>
      <vt:lpstr>Calibri</vt:lpstr>
      <vt:lpstr>Microsoft YaHei</vt:lpstr>
      <vt:lpstr>Arial Unicode MS</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kumar</cp:lastModifiedBy>
  <cp:revision>3</cp:revision>
  <dcterms:created xsi:type="dcterms:W3CDTF">2024-04-20T17:24:00Z</dcterms:created>
  <dcterms:modified xsi:type="dcterms:W3CDTF">2024-04-20T22:36:07Z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A119B6D2F161455994CA512817698339_12</vt:lpwstr>
  </property>
  <property fmtid="{D5CDD505-2E9C-101B-9397-08002B2CF9AE}" pid="3" name="KSOProductBuildVer">
    <vt:lpwstr>1033-12.2.0.16731</vt:lpwstr>
  </property>
</Properties>
</file>